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3"/>
  </p:sldMasterIdLst>
  <p:notesMasterIdLst>
    <p:notesMasterId r:id="rId69"/>
  </p:notesMasterIdLst>
  <p:sldIdLst>
    <p:sldId id="273" r:id="rId4"/>
    <p:sldId id="290" r:id="rId5"/>
    <p:sldId id="291" r:id="rId6"/>
    <p:sldId id="300" r:id="rId7"/>
    <p:sldId id="349" r:id="rId8"/>
    <p:sldId id="351" r:id="rId9"/>
    <p:sldId id="350" r:id="rId10"/>
    <p:sldId id="353" r:id="rId11"/>
    <p:sldId id="352" r:id="rId12"/>
    <p:sldId id="354" r:id="rId13"/>
    <p:sldId id="355" r:id="rId14"/>
    <p:sldId id="356" r:id="rId15"/>
    <p:sldId id="357" r:id="rId16"/>
    <p:sldId id="360" r:id="rId17"/>
    <p:sldId id="358" r:id="rId18"/>
    <p:sldId id="359" r:id="rId19"/>
    <p:sldId id="384" r:id="rId20"/>
    <p:sldId id="361" r:id="rId21"/>
    <p:sldId id="385" r:id="rId22"/>
    <p:sldId id="362" r:id="rId23"/>
    <p:sldId id="363" r:id="rId24"/>
    <p:sldId id="364" r:id="rId25"/>
    <p:sldId id="365" r:id="rId26"/>
    <p:sldId id="347" r:id="rId27"/>
    <p:sldId id="348" r:id="rId28"/>
    <p:sldId id="326" r:id="rId29"/>
    <p:sldId id="328" r:id="rId30"/>
    <p:sldId id="331" r:id="rId31"/>
    <p:sldId id="330" r:id="rId32"/>
    <p:sldId id="329" r:id="rId33"/>
    <p:sldId id="333" r:id="rId34"/>
    <p:sldId id="332" r:id="rId35"/>
    <p:sldId id="334" r:id="rId36"/>
    <p:sldId id="335" r:id="rId37"/>
    <p:sldId id="336" r:id="rId38"/>
    <p:sldId id="337" r:id="rId39"/>
    <p:sldId id="339" r:id="rId40"/>
    <p:sldId id="342" r:id="rId41"/>
    <p:sldId id="343" r:id="rId42"/>
    <p:sldId id="338" r:id="rId43"/>
    <p:sldId id="340" r:id="rId44"/>
    <p:sldId id="341" r:id="rId45"/>
    <p:sldId id="344" r:id="rId46"/>
    <p:sldId id="345" r:id="rId47"/>
    <p:sldId id="346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4" r:id="rId56"/>
    <p:sldId id="373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279" r:id="rId67"/>
    <p:sldId id="295" r:id="rId68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7171"/>
    <a:srgbClr val="000000"/>
    <a:srgbClr val="27BED1"/>
    <a:srgbClr val="3F484E"/>
    <a:srgbClr val="384045"/>
    <a:srgbClr val="6B7981"/>
    <a:srgbClr val="91A3AD"/>
    <a:srgbClr val="E9E7E9"/>
    <a:srgbClr val="DDD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D9059F-0C1A-435E-8ECF-D495B6218AD3}" v="1" dt="2023-09-20T17:47:49.532"/>
    <p1510:client id="{3D9A45D7-60C4-4C64-A60B-792E7B9F41A6}" v="1" dt="2023-09-22T20:58:12.489"/>
    <p1510:client id="{729E2C27-E33D-4486-9F51-DEBB1BD13B27}" v="2" dt="2023-10-20T21:19:12.068"/>
    <p1510:client id="{8B8F6EBA-758B-426B-9E4C-CE29421E42DB}" v="1" dt="2023-10-07T22:21:42.700"/>
    <p1510:client id="{AC16125F-50B4-4AD4-981A-DCF9097BB765}" v="19" dt="2023-09-22T04:36:03.596"/>
    <p1510:client id="{B24A3D76-DC96-4B1C-9589-325319D3F561}" v="2" dt="2023-10-20T10:31:00.134"/>
    <p1510:client id="{C0C031C7-CF16-466F-9130-40E5F6FC81E4}" v="4" dt="2023-09-22T04:28:57.790"/>
    <p1510:client id="{C582CA09-5F0F-416D-9114-B0065C6C9095}" v="1" dt="2023-09-18T00:44:40.916"/>
    <p1510:client id="{C66EF232-2EC1-4CDE-8125-E32CDC3B4344}" v="1" dt="2023-09-22T01:13:17.165"/>
    <p1510:client id="{CA7FBD68-651A-4F10-96D1-BCACD7C9F41A}" v="1" dt="2023-10-20T11:29:37.642"/>
    <p1510:client id="{D5F76F8E-C5E2-42E1-B41C-D066DD44290E}" v="2" dt="2023-09-22T19:05:38.297"/>
    <p1510:client id="{F3D0EE7D-9EA2-4926-99FD-E7EFDE9A875D}" v="1" dt="2023-09-22T12:42:06.217"/>
    <p1510:client id="{F98A339A-DE54-4D12-B7B0-F3C08C61E11B}" v="1" dt="2023-09-22T22:04:12.254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Vinicius Klein" userId="S::rm554240@fiap.com.br::3be2ee52-a9f7-4bae-b412-08e59aef704c" providerId="AD" clId="Web-{3D9A45D7-60C4-4C64-A60B-792E7B9F41A6}"/>
    <pc:docChg chg="sldOrd">
      <pc:chgData name="Lucas Vinicius Klein" userId="S::rm554240@fiap.com.br::3be2ee52-a9f7-4bae-b412-08e59aef704c" providerId="AD" clId="Web-{3D9A45D7-60C4-4C64-A60B-792E7B9F41A6}" dt="2023-09-22T20:58:12.489" v="0"/>
      <pc:docMkLst>
        <pc:docMk/>
      </pc:docMkLst>
      <pc:sldChg chg="ord">
        <pc:chgData name="Lucas Vinicius Klein" userId="S::rm554240@fiap.com.br::3be2ee52-a9f7-4bae-b412-08e59aef704c" providerId="AD" clId="Web-{3D9A45D7-60C4-4C64-A60B-792E7B9F41A6}" dt="2023-09-22T20:58:12.489" v="0"/>
        <pc:sldMkLst>
          <pc:docMk/>
          <pc:sldMk cId="3131426369" sldId="329"/>
        </pc:sldMkLst>
      </pc:sldChg>
    </pc:docChg>
  </pc:docChgLst>
  <pc:docChgLst>
    <pc:chgData name="SABRINA DO COUTO XAVIER LIMA" userId="S::rm552728@fiap.com.br::16ddb9df-e6d8-418f-8b0a-6ca9b3e55e38" providerId="AD" clId="Web-{D5F76F8E-C5E2-42E1-B41C-D066DD44290E}"/>
    <pc:docChg chg="modSld">
      <pc:chgData name="SABRINA DO COUTO XAVIER LIMA" userId="S::rm552728@fiap.com.br::16ddb9df-e6d8-418f-8b0a-6ca9b3e55e38" providerId="AD" clId="Web-{D5F76F8E-C5E2-42E1-B41C-D066DD44290E}" dt="2023-09-22T19:05:38.297" v="1" actId="1076"/>
      <pc:docMkLst>
        <pc:docMk/>
      </pc:docMkLst>
      <pc:sldChg chg="modSp">
        <pc:chgData name="SABRINA DO COUTO XAVIER LIMA" userId="S::rm552728@fiap.com.br::16ddb9df-e6d8-418f-8b0a-6ca9b3e55e38" providerId="AD" clId="Web-{D5F76F8E-C5E2-42E1-B41C-D066DD44290E}" dt="2023-09-22T19:05:38.297" v="1" actId="1076"/>
        <pc:sldMkLst>
          <pc:docMk/>
          <pc:sldMk cId="1530138180" sldId="334"/>
        </pc:sldMkLst>
        <pc:spChg chg="mod">
          <ac:chgData name="SABRINA DO COUTO XAVIER LIMA" userId="S::rm552728@fiap.com.br::16ddb9df-e6d8-418f-8b0a-6ca9b3e55e38" providerId="AD" clId="Web-{D5F76F8E-C5E2-42E1-B41C-D066DD44290E}" dt="2023-09-22T19:05:38.297" v="1" actId="1076"/>
          <ac:spMkLst>
            <pc:docMk/>
            <pc:sldMk cId="1530138180" sldId="334"/>
            <ac:spMk id="2" creationId="{8D7991A2-4CB2-438E-8B37-C793CC67431E}"/>
          </ac:spMkLst>
        </pc:spChg>
      </pc:sldChg>
    </pc:docChg>
  </pc:docChgLst>
  <pc:docChgLst>
    <pc:chgData name="Marco" userId="S::rm553201@fiap.com.br::1c71d86e-bbe7-4e90-9669-2e8373c789f1" providerId="AD" clId="Web-{729E2C27-E33D-4486-9F51-DEBB1BD13B27}"/>
    <pc:docChg chg="sldOrd">
      <pc:chgData name="Marco" userId="S::rm553201@fiap.com.br::1c71d86e-bbe7-4e90-9669-2e8373c789f1" providerId="AD" clId="Web-{729E2C27-E33D-4486-9F51-DEBB1BD13B27}" dt="2023-10-20T21:19:12.068" v="1"/>
      <pc:docMkLst>
        <pc:docMk/>
      </pc:docMkLst>
      <pc:sldChg chg="ord">
        <pc:chgData name="Marco" userId="S::rm553201@fiap.com.br::1c71d86e-bbe7-4e90-9669-2e8373c789f1" providerId="AD" clId="Web-{729E2C27-E33D-4486-9F51-DEBB1BD13B27}" dt="2023-10-20T21:19:12.068" v="1"/>
        <pc:sldMkLst>
          <pc:docMk/>
          <pc:sldMk cId="4122472000" sldId="332"/>
        </pc:sldMkLst>
      </pc:sldChg>
      <pc:sldChg chg="ord">
        <pc:chgData name="Marco" userId="S::rm553201@fiap.com.br::1c71d86e-bbe7-4e90-9669-2e8373c789f1" providerId="AD" clId="Web-{729E2C27-E33D-4486-9F51-DEBB1BD13B27}" dt="2023-10-20T21:17:15.972" v="0"/>
        <pc:sldMkLst>
          <pc:docMk/>
          <pc:sldMk cId="1773466076" sldId="358"/>
        </pc:sldMkLst>
      </pc:sldChg>
    </pc:docChg>
  </pc:docChgLst>
  <pc:docChgLst>
    <pc:chgData name="Thaís" userId="S::rm553870@fiap.com.br::6b958495-ae98-4882-95c0-b72f4efcf474" providerId="AD" clId="Web-{32D9059F-0C1A-435E-8ECF-D495B6218AD3}"/>
    <pc:docChg chg="sldOrd">
      <pc:chgData name="Thaís" userId="S::rm553870@fiap.com.br::6b958495-ae98-4882-95c0-b72f4efcf474" providerId="AD" clId="Web-{32D9059F-0C1A-435E-8ECF-D495B6218AD3}" dt="2023-09-20T17:47:49.532" v="0"/>
      <pc:docMkLst>
        <pc:docMk/>
      </pc:docMkLst>
      <pc:sldChg chg="ord">
        <pc:chgData name="Thaís" userId="S::rm553870@fiap.com.br::6b958495-ae98-4882-95c0-b72f4efcf474" providerId="AD" clId="Web-{32D9059F-0C1A-435E-8ECF-D495B6218AD3}" dt="2023-09-20T17:47:49.532" v="0"/>
        <pc:sldMkLst>
          <pc:docMk/>
          <pc:sldMk cId="1796182718" sldId="359"/>
        </pc:sldMkLst>
      </pc:sldChg>
    </pc:docChg>
  </pc:docChgLst>
  <pc:docChgLst>
    <pc:chgData name="igor akira bortolini tateishi" userId="S::rm554227@fiap.com.br::a48059d1-09b1-43eb-be8c-a039cb5f0f02" providerId="AD" clId="Web-{8B8F6EBA-758B-426B-9E4C-CE29421E42DB}"/>
    <pc:docChg chg="sldOrd">
      <pc:chgData name="igor akira bortolini tateishi" userId="S::rm554227@fiap.com.br::a48059d1-09b1-43eb-be8c-a039cb5f0f02" providerId="AD" clId="Web-{8B8F6EBA-758B-426B-9E4C-CE29421E42DB}" dt="2023-10-07T22:21:42.700" v="0"/>
      <pc:docMkLst>
        <pc:docMk/>
      </pc:docMkLst>
      <pc:sldChg chg="ord">
        <pc:chgData name="igor akira bortolini tateishi" userId="S::rm554227@fiap.com.br::a48059d1-09b1-43eb-be8c-a039cb5f0f02" providerId="AD" clId="Web-{8B8F6EBA-758B-426B-9E4C-CE29421E42DB}" dt="2023-10-07T22:21:42.700" v="0"/>
        <pc:sldMkLst>
          <pc:docMk/>
          <pc:sldMk cId="1831311859" sldId="350"/>
        </pc:sldMkLst>
      </pc:sldChg>
    </pc:docChg>
  </pc:docChgLst>
  <pc:docChgLst>
    <pc:chgData name="Thaís" userId="S::rm553870@fiap.com.br::6b958495-ae98-4882-95c0-b72f4efcf474" providerId="AD" clId="Web-{B24A3D76-DC96-4B1C-9589-325319D3F561}"/>
    <pc:docChg chg="addSld sldOrd">
      <pc:chgData name="Thaís" userId="S::rm553870@fiap.com.br::6b958495-ae98-4882-95c0-b72f4efcf474" providerId="AD" clId="Web-{B24A3D76-DC96-4B1C-9589-325319D3F561}" dt="2023-10-20T10:31:00.134" v="1"/>
      <pc:docMkLst>
        <pc:docMk/>
      </pc:docMkLst>
      <pc:sldChg chg="ord">
        <pc:chgData name="Thaís" userId="S::rm553870@fiap.com.br::6b958495-ae98-4882-95c0-b72f4efcf474" providerId="AD" clId="Web-{B24A3D76-DC96-4B1C-9589-325319D3F561}" dt="2023-10-20T10:31:00.134" v="1"/>
        <pc:sldMkLst>
          <pc:docMk/>
          <pc:sldMk cId="1038352502" sldId="373"/>
        </pc:sldMkLst>
      </pc:sldChg>
      <pc:sldChg chg="new">
        <pc:chgData name="Thaís" userId="S::rm553870@fiap.com.br::6b958495-ae98-4882-95c0-b72f4efcf474" providerId="AD" clId="Web-{B24A3D76-DC96-4B1C-9589-325319D3F561}" dt="2023-10-20T10:24:25.499" v="0"/>
        <pc:sldMkLst>
          <pc:docMk/>
          <pc:sldMk cId="961403865" sldId="385"/>
        </pc:sldMkLst>
      </pc:sldChg>
    </pc:docChg>
  </pc:docChgLst>
  <pc:docChgLst>
    <pc:chgData name="Victor Alfano de Souza Castro" userId="S::rm554266@fiap.com.br::8539c917-e395-4f92-913b-1d37fa03c1d1" providerId="AD" clId="Web-{AC16125F-50B4-4AD4-981A-DCF9097BB765}"/>
    <pc:docChg chg="modSld">
      <pc:chgData name="Victor Alfano de Souza Castro" userId="S::rm554266@fiap.com.br::8539c917-e395-4f92-913b-1d37fa03c1d1" providerId="AD" clId="Web-{AC16125F-50B4-4AD4-981A-DCF9097BB765}" dt="2023-09-22T04:36:03.596" v="18" actId="20577"/>
      <pc:docMkLst>
        <pc:docMk/>
      </pc:docMkLst>
      <pc:sldChg chg="modSp">
        <pc:chgData name="Victor Alfano de Souza Castro" userId="S::rm554266@fiap.com.br::8539c917-e395-4f92-913b-1d37fa03c1d1" providerId="AD" clId="Web-{AC16125F-50B4-4AD4-981A-DCF9097BB765}" dt="2023-09-22T04:36:03.596" v="18" actId="20577"/>
        <pc:sldMkLst>
          <pc:docMk/>
          <pc:sldMk cId="1258175964" sldId="354"/>
        </pc:sldMkLst>
        <pc:spChg chg="mod">
          <ac:chgData name="Victor Alfano de Souza Castro" userId="S::rm554266@fiap.com.br::8539c917-e395-4f92-913b-1d37fa03c1d1" providerId="AD" clId="Web-{AC16125F-50B4-4AD4-981A-DCF9097BB765}" dt="2023-09-22T04:36:03.596" v="18" actId="20577"/>
          <ac:spMkLst>
            <pc:docMk/>
            <pc:sldMk cId="1258175964" sldId="354"/>
            <ac:spMk id="2" creationId="{0587771D-96DF-4798-81E1-AA4F9193E556}"/>
          </ac:spMkLst>
        </pc:spChg>
      </pc:sldChg>
    </pc:docChg>
  </pc:docChgLst>
  <pc:docChgLst>
    <pc:chgData name="KAYQUE FERREIRA DOS SANTOS" userId="S::rm552605@fiap.com.br::bf5e465f-2f3e-4dd5-88a3-be918925039b" providerId="AD" clId="Web-{C582CA09-5F0F-416D-9114-B0065C6C9095}"/>
    <pc:docChg chg="modSld">
      <pc:chgData name="KAYQUE FERREIRA DOS SANTOS" userId="S::rm552605@fiap.com.br::bf5e465f-2f3e-4dd5-88a3-be918925039b" providerId="AD" clId="Web-{C582CA09-5F0F-416D-9114-B0065C6C9095}" dt="2023-09-18T00:44:40.916" v="0" actId="20577"/>
      <pc:docMkLst>
        <pc:docMk/>
      </pc:docMkLst>
      <pc:sldChg chg="modSp">
        <pc:chgData name="KAYQUE FERREIRA DOS SANTOS" userId="S::rm552605@fiap.com.br::bf5e465f-2f3e-4dd5-88a3-be918925039b" providerId="AD" clId="Web-{C582CA09-5F0F-416D-9114-B0065C6C9095}" dt="2023-09-18T00:44:40.916" v="0" actId="20577"/>
        <pc:sldMkLst>
          <pc:docMk/>
          <pc:sldMk cId="4285274419" sldId="346"/>
        </pc:sldMkLst>
        <pc:spChg chg="mod">
          <ac:chgData name="KAYQUE FERREIRA DOS SANTOS" userId="S::rm552605@fiap.com.br::bf5e465f-2f3e-4dd5-88a3-be918925039b" providerId="AD" clId="Web-{C582CA09-5F0F-416D-9114-B0065C6C9095}" dt="2023-09-18T00:44:40.916" v="0" actId="20577"/>
          <ac:spMkLst>
            <pc:docMk/>
            <pc:sldMk cId="4285274419" sldId="346"/>
            <ac:spMk id="2" creationId="{E5819811-DC6F-47B6-AE90-884040EF6EF3}"/>
          </ac:spMkLst>
        </pc:spChg>
      </pc:sldChg>
    </pc:docChg>
  </pc:docChgLst>
  <pc:docChgLst>
    <pc:chgData name="Eduardo Felipe Nunes Função" userId="S::rm553362@fiap.com.br::ec945399-eb44-4c76-8b66-d63def4ed37e" providerId="AD" clId="Web-{C66EF232-2EC1-4CDE-8125-E32CDC3B4344}"/>
    <pc:docChg chg="modSld">
      <pc:chgData name="Eduardo Felipe Nunes Função" userId="S::rm553362@fiap.com.br::ec945399-eb44-4c76-8b66-d63def4ed37e" providerId="AD" clId="Web-{C66EF232-2EC1-4CDE-8125-E32CDC3B4344}" dt="2023-09-22T01:13:17.165" v="0" actId="1076"/>
      <pc:docMkLst>
        <pc:docMk/>
      </pc:docMkLst>
      <pc:sldChg chg="modSp">
        <pc:chgData name="Eduardo Felipe Nunes Função" userId="S::rm553362@fiap.com.br::ec945399-eb44-4c76-8b66-d63def4ed37e" providerId="AD" clId="Web-{C66EF232-2EC1-4CDE-8125-E32CDC3B4344}" dt="2023-09-22T01:13:17.165" v="0" actId="1076"/>
        <pc:sldMkLst>
          <pc:docMk/>
          <pc:sldMk cId="2677293094" sldId="353"/>
        </pc:sldMkLst>
        <pc:picChg chg="mod">
          <ac:chgData name="Eduardo Felipe Nunes Função" userId="S::rm553362@fiap.com.br::ec945399-eb44-4c76-8b66-d63def4ed37e" providerId="AD" clId="Web-{C66EF232-2EC1-4CDE-8125-E32CDC3B4344}" dt="2023-09-22T01:13:17.165" v="0" actId="1076"/>
          <ac:picMkLst>
            <pc:docMk/>
            <pc:sldMk cId="2677293094" sldId="353"/>
            <ac:picMk id="7" creationId="{7A4381FD-410B-0147-AA12-C8AB8CA70276}"/>
          </ac:picMkLst>
        </pc:picChg>
      </pc:sldChg>
    </pc:docChg>
  </pc:docChgLst>
  <pc:docChgLst>
    <pc:chgData name="Willyam Santos Sousa" userId="S::rm554244@fiap.com.br::f94397d3-6aab-42d9-812e-7b1bae542f28" providerId="AD" clId="Web-{C0C031C7-CF16-466F-9130-40E5F6FC81E4}"/>
    <pc:docChg chg="modSld">
      <pc:chgData name="Willyam Santos Sousa" userId="S::rm554244@fiap.com.br::f94397d3-6aab-42d9-812e-7b1bae542f28" providerId="AD" clId="Web-{C0C031C7-CF16-466F-9130-40E5F6FC81E4}" dt="2023-09-22T04:28:57.790" v="3"/>
      <pc:docMkLst>
        <pc:docMk/>
      </pc:docMkLst>
      <pc:sldChg chg="modSp">
        <pc:chgData name="Willyam Santos Sousa" userId="S::rm554244@fiap.com.br::f94397d3-6aab-42d9-812e-7b1bae542f28" providerId="AD" clId="Web-{C0C031C7-CF16-466F-9130-40E5F6FC81E4}" dt="2023-09-22T04:28:57.790" v="3"/>
        <pc:sldMkLst>
          <pc:docMk/>
          <pc:sldMk cId="2677293094" sldId="353"/>
        </pc:sldMkLst>
        <pc:picChg chg="mod modCrop">
          <ac:chgData name="Willyam Santos Sousa" userId="S::rm554244@fiap.com.br::f94397d3-6aab-42d9-812e-7b1bae542f28" providerId="AD" clId="Web-{C0C031C7-CF16-466F-9130-40E5F6FC81E4}" dt="2023-09-22T04:28:57.790" v="3"/>
          <ac:picMkLst>
            <pc:docMk/>
            <pc:sldMk cId="2677293094" sldId="353"/>
            <ac:picMk id="4" creationId="{22F2D726-002B-4A42-83D5-DC5983BB892B}"/>
          </ac:picMkLst>
        </pc:picChg>
        <pc:picChg chg="mod">
          <ac:chgData name="Willyam Santos Sousa" userId="S::rm554244@fiap.com.br::f94397d3-6aab-42d9-812e-7b1bae542f28" providerId="AD" clId="Web-{C0C031C7-CF16-466F-9130-40E5F6FC81E4}" dt="2023-09-22T04:28:18.883" v="1" actId="1076"/>
          <ac:picMkLst>
            <pc:docMk/>
            <pc:sldMk cId="2677293094" sldId="353"/>
            <ac:picMk id="7" creationId="{7A4381FD-410B-0147-AA12-C8AB8CA70276}"/>
          </ac:picMkLst>
        </pc:picChg>
      </pc:sldChg>
    </pc:docChg>
  </pc:docChgLst>
  <pc:docChgLst>
    <pc:chgData name="Gabrielly Correia Costa" userId="S::rm554121@fiap.com.br::bb6a1e43-2390-459a-a63f-03d8994a18b5" providerId="AD" clId="Web-{F3D0EE7D-9EA2-4926-99FD-E7EFDE9A875D}"/>
    <pc:docChg chg="sldOrd">
      <pc:chgData name="Gabrielly Correia Costa" userId="S::rm554121@fiap.com.br::bb6a1e43-2390-459a-a63f-03d8994a18b5" providerId="AD" clId="Web-{F3D0EE7D-9EA2-4926-99FD-E7EFDE9A875D}" dt="2023-09-22T12:42:06.217" v="0"/>
      <pc:docMkLst>
        <pc:docMk/>
      </pc:docMkLst>
      <pc:sldChg chg="ord">
        <pc:chgData name="Gabrielly Correia Costa" userId="S::rm554121@fiap.com.br::bb6a1e43-2390-459a-a63f-03d8994a18b5" providerId="AD" clId="Web-{F3D0EE7D-9EA2-4926-99FD-E7EFDE9A875D}" dt="2023-09-22T12:42:06.217" v="0"/>
        <pc:sldMkLst>
          <pc:docMk/>
          <pc:sldMk cId="152460401" sldId="352"/>
        </pc:sldMkLst>
      </pc:sldChg>
    </pc:docChg>
  </pc:docChgLst>
  <pc:docChgLst>
    <pc:chgData name="igor akira bortolini tateishi" userId="S::rm554227@fiap.com.br::a48059d1-09b1-43eb-be8c-a039cb5f0f02" providerId="AD" clId="Web-{F98A339A-DE54-4D12-B7B0-F3C08C61E11B}"/>
    <pc:docChg chg="sldOrd">
      <pc:chgData name="igor akira bortolini tateishi" userId="S::rm554227@fiap.com.br::a48059d1-09b1-43eb-be8c-a039cb5f0f02" providerId="AD" clId="Web-{F98A339A-DE54-4D12-B7B0-F3C08C61E11B}" dt="2023-09-22T22:04:12.254" v="0"/>
      <pc:docMkLst>
        <pc:docMk/>
      </pc:docMkLst>
      <pc:sldChg chg="ord">
        <pc:chgData name="igor akira bortolini tateishi" userId="S::rm554227@fiap.com.br::a48059d1-09b1-43eb-be8c-a039cb5f0f02" providerId="AD" clId="Web-{F98A339A-DE54-4D12-B7B0-F3C08C61E11B}" dt="2023-09-22T22:04:12.254" v="0"/>
        <pc:sldMkLst>
          <pc:docMk/>
          <pc:sldMk cId="4086281555" sldId="330"/>
        </pc:sldMkLst>
      </pc:sldChg>
    </pc:docChg>
  </pc:docChgLst>
  <pc:docChgLst>
    <pc:chgData name="Rian Rios Lemes" userId="S::rm552940@fiap.com.br::3e280040-d23a-4057-af3b-1438a504d18d" providerId="AD" clId="Web-{CA7FBD68-651A-4F10-96D1-BCACD7C9F41A}"/>
    <pc:docChg chg="delSld">
      <pc:chgData name="Rian Rios Lemes" userId="S::rm552940@fiap.com.br::3e280040-d23a-4057-af3b-1438a504d18d" providerId="AD" clId="Web-{CA7FBD68-651A-4F10-96D1-BCACD7C9F41A}" dt="2023-10-20T11:29:37.642" v="0"/>
      <pc:docMkLst>
        <pc:docMk/>
      </pc:docMkLst>
      <pc:sldChg chg="del">
        <pc:chgData name="Rian Rios Lemes" userId="S::rm552940@fiap.com.br::3e280040-d23a-4057-af3b-1438a504d18d" providerId="AD" clId="Web-{CA7FBD68-651A-4F10-96D1-BCACD7C9F41A}" dt="2023-10-20T11:29:37.642" v="0"/>
        <pc:sldMkLst>
          <pc:docMk/>
          <pc:sldMk cId="362389986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C81CE-FB94-4248-B4E5-3C486FF8B8C5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0A24E-4142-4E5E-8C4B-7360D581384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0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7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6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73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62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48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40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3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37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9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24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04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06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54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3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7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17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45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07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0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11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76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85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5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29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743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2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1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2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82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2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0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05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17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86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1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50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1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94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52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98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034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76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5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0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28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34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21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52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A24E-4142-4E5E-8C4B-7360D5813848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0147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0A24E-4142-4E5E-8C4B-7360D5813848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09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4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3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6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82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28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62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01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5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20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1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4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65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7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6B1E-A4B4-41C3-B48A-C45C13CD585D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78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gif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F244A-776D-FD48-9FEA-6CB471A1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93" y="182172"/>
            <a:ext cx="8696814" cy="4707231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D9490F49-5D15-446D-9A50-E4233900F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593" y="2104860"/>
            <a:ext cx="3203927" cy="8618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028DAC-D97E-4957-9DB3-1CAFC9B9EA98}"/>
              </a:ext>
            </a:extLst>
          </p:cNvPr>
          <p:cNvSpPr txBox="1"/>
          <p:nvPr/>
        </p:nvSpPr>
        <p:spPr>
          <a:xfrm>
            <a:off x="3998182" y="2966717"/>
            <a:ext cx="2370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bg1">
                    <a:lumMod val="65000"/>
                  </a:schemeClr>
                </a:solidFill>
              </a:rPr>
              <a:t>GRADUAÇÃO</a:t>
            </a:r>
          </a:p>
        </p:txBody>
      </p:sp>
    </p:spTree>
    <p:extLst>
      <p:ext uri="{BB962C8B-B14F-4D97-AF65-F5344CB8AC3E}">
        <p14:creationId xmlns:p14="http://schemas.microsoft.com/office/powerpoint/2010/main" val="52459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6" y="1397657"/>
            <a:ext cx="7961951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0066"/>
                </a:solidFill>
              </a:rPr>
              <a:t>DECLARAÇÃO INTERNA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Declaração feita na seção </a:t>
            </a:r>
            <a:r>
              <a:rPr lang="pt-BR">
                <a:solidFill>
                  <a:srgbClr val="00B0F0"/>
                </a:solidFill>
              </a:rPr>
              <a:t>&lt;</a:t>
            </a:r>
            <a:r>
              <a:rPr lang="pt-BR" err="1">
                <a:solidFill>
                  <a:srgbClr val="00B0F0"/>
                </a:solidFill>
              </a:rPr>
              <a:t>head</a:t>
            </a:r>
            <a:r>
              <a:rPr lang="pt-BR">
                <a:solidFill>
                  <a:srgbClr val="00B0F0"/>
                </a:solidFill>
              </a:rPr>
              <a:t>&gt; </a:t>
            </a:r>
            <a:r>
              <a:rPr lang="pt-BR">
                <a:solidFill>
                  <a:schemeClr val="bg1"/>
                </a:solidFill>
              </a:rPr>
              <a:t>da página. Todos os elementos da página que forem declarados na regra serão formatados. A regra é aplicada apenas naquela página que contém a respectiva formatação. </a:t>
            </a:r>
            <a:endParaRPr lang="pt-BR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345511-267B-47C7-A711-EC2F0157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497" y="2943601"/>
            <a:ext cx="4476750" cy="1647825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125817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6" y="1397657"/>
            <a:ext cx="7961951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0066"/>
                </a:solidFill>
              </a:rPr>
              <a:t>DECLARAÇÃO EXTERNA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linha acima deve ser inserida na seção </a:t>
            </a:r>
            <a:r>
              <a:rPr lang="pt-BR">
                <a:solidFill>
                  <a:srgbClr val="00B0F0"/>
                </a:solidFill>
              </a:rPr>
              <a:t>&lt;</a:t>
            </a:r>
            <a:r>
              <a:rPr lang="pt-BR" err="1">
                <a:solidFill>
                  <a:srgbClr val="00B0F0"/>
                </a:solidFill>
              </a:rPr>
              <a:t>head</a:t>
            </a:r>
            <a:r>
              <a:rPr lang="pt-BR">
                <a:solidFill>
                  <a:srgbClr val="00B0F0"/>
                </a:solidFill>
              </a:rPr>
              <a:t>&gt; </a:t>
            </a:r>
            <a:r>
              <a:rPr lang="pt-BR">
                <a:solidFill>
                  <a:schemeClr val="bg1"/>
                </a:solidFill>
              </a:rPr>
              <a:t>de suas páginas, sua função é indicar onde está o arquivo que contém as regras CSS que devem ser usadas na estilização dos elementos da página. Uma mesma regra CSS dentro de um arquivo externo, pode formatar simultaneamente quantas páginas o desenvolvedor quiser.</a:t>
            </a:r>
          </a:p>
          <a:p>
            <a:pPr marL="0" indent="0" algn="ctr">
              <a:buNone/>
            </a:pPr>
            <a:r>
              <a:rPr lang="pt-BR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t-BR">
                <a:solidFill>
                  <a:srgbClr val="92D050"/>
                </a:solidFill>
              </a:rPr>
              <a:t>Esse é o padrão que deve ser usado.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37C844-8D8A-4412-84D1-D15B6A88E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844" y="3808184"/>
            <a:ext cx="5867400" cy="542925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118252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272195"/>
            <a:ext cx="8029086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0066"/>
                </a:solidFill>
              </a:rPr>
              <a:t>EFEITO CASCATA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O efeito cascata define qual regra será aplicada quando há mais de um estilo especificado para o mesmo elemento HTML. Neste caso ele seguirá o padrão abaixo: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spcBef>
                <a:spcPts val="1200"/>
              </a:spcBef>
              <a:buNone/>
            </a:pPr>
            <a:r>
              <a:rPr lang="pt-BR">
                <a:solidFill>
                  <a:schemeClr val="bg1"/>
                </a:solidFill>
              </a:rPr>
              <a:t>1 - Estilo padrão do navegador.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>
                <a:solidFill>
                  <a:schemeClr val="bg1"/>
                </a:solidFill>
              </a:rPr>
              <a:t>2 - Folha de Estilo Externa (referenciada e/ou importada).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>
                <a:solidFill>
                  <a:schemeClr val="bg1"/>
                </a:solidFill>
              </a:rPr>
              <a:t>3 - Folha de Estilo Interna (definida na área de cabeçalho do documento).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pt-BR">
                <a:solidFill>
                  <a:schemeClr val="bg1"/>
                </a:solidFill>
              </a:rPr>
              <a:t>4 - Folha de Estilo </a:t>
            </a:r>
            <a:r>
              <a:rPr lang="pt-BR" err="1">
                <a:solidFill>
                  <a:schemeClr val="bg1"/>
                </a:solidFill>
              </a:rPr>
              <a:t>Inline</a:t>
            </a:r>
            <a:r>
              <a:rPr lang="pt-BR">
                <a:solidFill>
                  <a:schemeClr val="bg1"/>
                </a:solidFill>
              </a:rPr>
              <a:t> (dentro de um elemento HTML).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9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– Regras CSS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89" y="1439778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pt-BR">
                <a:solidFill>
                  <a:schemeClr val="bg1"/>
                </a:solidFill>
              </a:rPr>
              <a:t>Uma regra CSS é uma declaração com sintaxe própria que indica como será o estilo de um ou mais elementos HTML. Um conjunto de regras CSS formam uma Folha de Estilos. É composta por: um seletor, uma propriedade e um valor.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7DA60E-2AE1-4A19-99B1-762D5EB26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43" y="2994421"/>
            <a:ext cx="7611377" cy="94073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779E39F-5C36-4D49-B233-B6407EDF2A95}"/>
              </a:ext>
            </a:extLst>
          </p:cNvPr>
          <p:cNvSpPr/>
          <p:nvPr/>
        </p:nvSpPr>
        <p:spPr>
          <a:xfrm>
            <a:off x="673970" y="3170199"/>
            <a:ext cx="474781" cy="430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7682EFF-8EE7-45BA-83BB-256641C8445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11361" y="2741387"/>
            <a:ext cx="26544" cy="42881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EE0D60-97D4-41C9-B8B5-0765E63442D1}"/>
              </a:ext>
            </a:extLst>
          </p:cNvPr>
          <p:cNvSpPr txBox="1"/>
          <p:nvPr/>
        </p:nvSpPr>
        <p:spPr>
          <a:xfrm>
            <a:off x="468412" y="2395898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FFC000"/>
                </a:solidFill>
              </a:rPr>
              <a:t>Seletor</a:t>
            </a:r>
            <a:endParaRPr lang="pt-BR" sz="1400">
              <a:solidFill>
                <a:srgbClr val="FFC00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D36D76F-6AD1-45FB-93F9-47091D21C17D}"/>
              </a:ext>
            </a:extLst>
          </p:cNvPr>
          <p:cNvSpPr/>
          <p:nvPr/>
        </p:nvSpPr>
        <p:spPr>
          <a:xfrm>
            <a:off x="1482949" y="3170199"/>
            <a:ext cx="1062490" cy="4304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34A775D-187F-407E-90DA-C8FCC9375E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14194" y="2766107"/>
            <a:ext cx="75027" cy="40409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59A8BDD-C553-4BDB-BAA4-8D3718F4CA08}"/>
              </a:ext>
            </a:extLst>
          </p:cNvPr>
          <p:cNvSpPr txBox="1"/>
          <p:nvPr/>
        </p:nvSpPr>
        <p:spPr>
          <a:xfrm>
            <a:off x="1490316" y="2425958"/>
            <a:ext cx="2028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B0F0"/>
                </a:solidFill>
              </a:rPr>
              <a:t>Propriedade</a:t>
            </a:r>
            <a:endParaRPr lang="pt-BR" sz="1400">
              <a:solidFill>
                <a:srgbClr val="00B0F0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DF6F06B-D9AD-4DC7-B5A5-FDD488BF21E5}"/>
              </a:ext>
            </a:extLst>
          </p:cNvPr>
          <p:cNvSpPr/>
          <p:nvPr/>
        </p:nvSpPr>
        <p:spPr>
          <a:xfrm>
            <a:off x="3290342" y="3155927"/>
            <a:ext cx="950665" cy="444761"/>
          </a:xfrm>
          <a:prstGeom prst="rect">
            <a:avLst/>
          </a:prstGeom>
          <a:noFill/>
          <a:ln w="28575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D560B01-E6D5-4B74-A103-92E22B778D24}"/>
              </a:ext>
            </a:extLst>
          </p:cNvPr>
          <p:cNvCxnSpPr>
            <a:cxnSpLocks/>
            <a:stCxn id="19" idx="0"/>
            <a:endCxn id="21" idx="2"/>
          </p:cNvCxnSpPr>
          <p:nvPr/>
        </p:nvCxnSpPr>
        <p:spPr>
          <a:xfrm flipV="1">
            <a:off x="3765675" y="2744687"/>
            <a:ext cx="7891" cy="411240"/>
          </a:xfrm>
          <a:prstGeom prst="line">
            <a:avLst/>
          </a:prstGeom>
          <a:ln>
            <a:solidFill>
              <a:srgbClr val="F026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64B8BD-FF45-4C7E-8D1A-39727596B78A}"/>
              </a:ext>
            </a:extLst>
          </p:cNvPr>
          <p:cNvSpPr txBox="1"/>
          <p:nvPr/>
        </p:nvSpPr>
        <p:spPr>
          <a:xfrm>
            <a:off x="3302886" y="2344577"/>
            <a:ext cx="941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F0265D"/>
                </a:solidFill>
              </a:rPr>
              <a:t>Valor</a:t>
            </a:r>
            <a:endParaRPr lang="pt-BR" sz="1400">
              <a:solidFill>
                <a:srgbClr val="F0265D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C6BBE77-3D8B-4C56-8BB4-A07A36CD28E3}"/>
              </a:ext>
            </a:extLst>
          </p:cNvPr>
          <p:cNvSpPr/>
          <p:nvPr/>
        </p:nvSpPr>
        <p:spPr>
          <a:xfrm>
            <a:off x="4352059" y="3133267"/>
            <a:ext cx="1831810" cy="4674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525B34D-BA31-4066-9195-CD3B69290377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flipV="1">
            <a:off x="5267964" y="2842653"/>
            <a:ext cx="496554" cy="2906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7D7BDE-FBAC-45D1-B7BC-8E2C1F80B7EE}"/>
              </a:ext>
            </a:extLst>
          </p:cNvPr>
          <p:cNvSpPr txBox="1"/>
          <p:nvPr/>
        </p:nvSpPr>
        <p:spPr>
          <a:xfrm>
            <a:off x="4750472" y="2442543"/>
            <a:ext cx="2028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B0F0"/>
                </a:solidFill>
              </a:rPr>
              <a:t>Propriedade</a:t>
            </a:r>
            <a:endParaRPr lang="pt-BR" sz="1400">
              <a:solidFill>
                <a:srgbClr val="00B0F0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07B6F9D-4BED-4C0B-9EBF-5366A762AD30}"/>
              </a:ext>
            </a:extLst>
          </p:cNvPr>
          <p:cNvSpPr/>
          <p:nvPr/>
        </p:nvSpPr>
        <p:spPr>
          <a:xfrm>
            <a:off x="6481186" y="3155927"/>
            <a:ext cx="825941" cy="425362"/>
          </a:xfrm>
          <a:prstGeom prst="rect">
            <a:avLst/>
          </a:prstGeom>
          <a:noFill/>
          <a:ln w="28575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90EE63B-44FF-4938-BC94-CEC8D28A7401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V="1">
            <a:off x="6894157" y="2891973"/>
            <a:ext cx="256946" cy="263954"/>
          </a:xfrm>
          <a:prstGeom prst="line">
            <a:avLst/>
          </a:prstGeom>
          <a:ln>
            <a:solidFill>
              <a:srgbClr val="F026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C78129-B417-4682-9428-9A3BE98B3C9C}"/>
              </a:ext>
            </a:extLst>
          </p:cNvPr>
          <p:cNvSpPr txBox="1"/>
          <p:nvPr/>
        </p:nvSpPr>
        <p:spPr>
          <a:xfrm>
            <a:off x="6680423" y="2491863"/>
            <a:ext cx="9413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F0265D"/>
                </a:solidFill>
              </a:rPr>
              <a:t>Valor</a:t>
            </a:r>
            <a:endParaRPr lang="pt-BR" sz="1400">
              <a:solidFill>
                <a:srgbClr val="F0265D"/>
              </a:solidFill>
            </a:endParaRPr>
          </a:p>
        </p:txBody>
      </p:sp>
      <p:sp>
        <p:nvSpPr>
          <p:cNvPr id="28" name="Colchete Esquerdo 27">
            <a:extLst>
              <a:ext uri="{FF2B5EF4-FFF2-40B4-BE49-F238E27FC236}">
                <a16:creationId xmlns:a16="http://schemas.microsoft.com/office/drawing/2014/main" id="{5B890BCF-A2DA-4D71-B394-326B76CA4D76}"/>
              </a:ext>
            </a:extLst>
          </p:cNvPr>
          <p:cNvSpPr/>
          <p:nvPr/>
        </p:nvSpPr>
        <p:spPr>
          <a:xfrm rot="16200000">
            <a:off x="4403671" y="601595"/>
            <a:ext cx="243790" cy="6423325"/>
          </a:xfrm>
          <a:prstGeom prst="leftBracke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83E7D92-E379-4904-979F-FEBE436D7DAF}"/>
              </a:ext>
            </a:extLst>
          </p:cNvPr>
          <p:cNvCxnSpPr>
            <a:cxnSpLocks/>
          </p:cNvCxnSpPr>
          <p:nvPr/>
        </p:nvCxnSpPr>
        <p:spPr>
          <a:xfrm flipV="1">
            <a:off x="4487161" y="3935153"/>
            <a:ext cx="0" cy="2647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65305E0-9B6A-4AE2-92EE-DC21F1EBC6A4}"/>
              </a:ext>
            </a:extLst>
          </p:cNvPr>
          <p:cNvSpPr txBox="1"/>
          <p:nvPr/>
        </p:nvSpPr>
        <p:spPr>
          <a:xfrm>
            <a:off x="3213297" y="4074310"/>
            <a:ext cx="3011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92D050"/>
                </a:solidFill>
              </a:rPr>
              <a:t>Bloco de Instruções</a:t>
            </a:r>
            <a:endParaRPr lang="pt-BR" sz="14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4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Seletores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272195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Seletor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para CLASS: </a:t>
            </a:r>
            <a:r>
              <a:rPr lang="pt-BR" sz="1800">
                <a:solidFill>
                  <a:schemeClr val="bg1"/>
                </a:solidFill>
              </a:rPr>
              <a:t>Este seletor formata todos os elementos que usam a classe indicada, desta maneira podemos ter várias </a:t>
            </a:r>
            <a:r>
              <a:rPr lang="pt-BR" sz="1800" err="1">
                <a:solidFill>
                  <a:schemeClr val="bg1"/>
                </a:solidFill>
              </a:rPr>
              <a:t>tags</a:t>
            </a:r>
            <a:r>
              <a:rPr lang="pt-BR" sz="1800">
                <a:solidFill>
                  <a:schemeClr val="bg1"/>
                </a:solidFill>
              </a:rPr>
              <a:t> &lt;p&gt; por exemplo, somente receberão a formatação aquelas que tiverem o atributo </a:t>
            </a:r>
            <a:r>
              <a:rPr lang="pt-BR" sz="1800" err="1">
                <a:solidFill>
                  <a:schemeClr val="bg1"/>
                </a:solidFill>
              </a:rPr>
              <a:t>class</a:t>
            </a:r>
            <a:r>
              <a:rPr lang="pt-BR" sz="1800">
                <a:solidFill>
                  <a:schemeClr val="bg1"/>
                </a:solidFill>
              </a:rPr>
              <a:t> com o nome da classe configurada, para identificar este seletor, basta usar um ponto “.” antes do nome da classe. 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FE341A-C723-473C-B17D-392D3B94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08" y="3432106"/>
            <a:ext cx="7511825" cy="53493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779E39F-5C36-4D49-B233-B6407EDF2A95}"/>
              </a:ext>
            </a:extLst>
          </p:cNvPr>
          <p:cNvSpPr/>
          <p:nvPr/>
        </p:nvSpPr>
        <p:spPr>
          <a:xfrm>
            <a:off x="1431208" y="3477391"/>
            <a:ext cx="1402427" cy="43048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7682EFF-8EE7-45BA-83BB-256641C8445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3530" y="3475400"/>
            <a:ext cx="697678" cy="21723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EE0D60-97D4-41C9-B8B5-0765E63442D1}"/>
              </a:ext>
            </a:extLst>
          </p:cNvPr>
          <p:cNvSpPr txBox="1"/>
          <p:nvPr/>
        </p:nvSpPr>
        <p:spPr>
          <a:xfrm>
            <a:off x="316672" y="3160955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accent2">
                    <a:lumMod val="75000"/>
                  </a:schemeClr>
                </a:solidFill>
              </a:rPr>
              <a:t>Seletor</a:t>
            </a:r>
            <a:endParaRPr lang="pt-BR" sz="14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9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ED1A313-A82C-4543-8C39-D1657D6F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84" y="3457212"/>
            <a:ext cx="6943664" cy="795076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Seletores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272195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pt-BR" sz="1800">
                <a:solidFill>
                  <a:schemeClr val="bg1"/>
                </a:solidFill>
              </a:rPr>
              <a:t>Existem vários tipos de seletores CSS, os padrões são os seletores para </a:t>
            </a:r>
            <a:r>
              <a:rPr lang="pt-BR" sz="1800" err="1">
                <a:solidFill>
                  <a:schemeClr val="bg1"/>
                </a:solidFill>
              </a:rPr>
              <a:t>tags</a:t>
            </a:r>
            <a:r>
              <a:rPr lang="pt-BR" sz="1800">
                <a:solidFill>
                  <a:schemeClr val="bg1"/>
                </a:solidFill>
              </a:rPr>
              <a:t>, ids e classes. </a:t>
            </a:r>
            <a:r>
              <a:rPr lang="en-US" sz="1800">
                <a:solidFill>
                  <a:schemeClr val="bg1"/>
                </a:solidFill>
              </a:rPr>
              <a:t>   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en-US" sz="1800">
                <a:solidFill>
                  <a:schemeClr val="bg1"/>
                </a:solidFill>
              </a:rPr>
              <a:t>  </a:t>
            </a:r>
            <a:r>
              <a:rPr lang="en-US" sz="1800" err="1">
                <a:solidFill>
                  <a:srgbClr val="FFFF00"/>
                </a:solidFill>
              </a:rPr>
              <a:t>Seletor</a:t>
            </a:r>
            <a:r>
              <a:rPr lang="en-US" sz="1800">
                <a:solidFill>
                  <a:srgbClr val="FFFF00"/>
                </a:solidFill>
              </a:rPr>
              <a:t> para TAG: </a:t>
            </a:r>
            <a:r>
              <a:rPr lang="pt-BR" sz="1800">
                <a:solidFill>
                  <a:schemeClr val="bg1"/>
                </a:solidFill>
              </a:rPr>
              <a:t>O seletor de </a:t>
            </a:r>
            <a:r>
              <a:rPr lang="pt-BR" sz="1800" err="1">
                <a:solidFill>
                  <a:schemeClr val="bg1"/>
                </a:solidFill>
              </a:rPr>
              <a:t>tag</a:t>
            </a:r>
            <a:r>
              <a:rPr lang="pt-BR" sz="1800">
                <a:solidFill>
                  <a:schemeClr val="bg1"/>
                </a:solidFill>
              </a:rPr>
              <a:t> é o mais simples de todos, 	basta informar o nome da </a:t>
            </a:r>
            <a:r>
              <a:rPr lang="pt-BR" sz="1800" err="1">
                <a:solidFill>
                  <a:schemeClr val="bg1"/>
                </a:solidFill>
              </a:rPr>
              <a:t>tag</a:t>
            </a:r>
            <a:r>
              <a:rPr lang="pt-BR" sz="1800">
                <a:solidFill>
                  <a:schemeClr val="bg1"/>
                </a:solidFill>
              </a:rPr>
              <a:t>, neste caso, todas as </a:t>
            </a:r>
            <a:r>
              <a:rPr lang="pt-BR" sz="1800" err="1">
                <a:solidFill>
                  <a:schemeClr val="bg1"/>
                </a:solidFill>
              </a:rPr>
              <a:t>tags</a:t>
            </a:r>
            <a:r>
              <a:rPr lang="pt-BR" sz="1800">
                <a:solidFill>
                  <a:schemeClr val="bg1"/>
                </a:solidFill>
              </a:rPr>
              <a:t> &lt;p&gt; existentes no documento receberão a formatação indicada. </a:t>
            </a:r>
            <a:endParaRPr lang="en-US" sz="1800">
              <a:solidFill>
                <a:schemeClr val="bg1"/>
              </a:solidFill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79E39F-5C36-4D49-B233-B6407EDF2A95}"/>
              </a:ext>
            </a:extLst>
          </p:cNvPr>
          <p:cNvSpPr/>
          <p:nvPr/>
        </p:nvSpPr>
        <p:spPr>
          <a:xfrm>
            <a:off x="1335362" y="3640615"/>
            <a:ext cx="474781" cy="43048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7682EFF-8EE7-45BA-83BB-256641C8445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7684" y="3638623"/>
            <a:ext cx="697678" cy="21723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EE0D60-97D4-41C9-B8B5-0765E63442D1}"/>
              </a:ext>
            </a:extLst>
          </p:cNvPr>
          <p:cNvSpPr txBox="1"/>
          <p:nvPr/>
        </p:nvSpPr>
        <p:spPr>
          <a:xfrm>
            <a:off x="220826" y="3324179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FFC000"/>
                </a:solidFill>
              </a:rPr>
              <a:t>Seletor</a:t>
            </a:r>
            <a:endParaRPr lang="pt-BR" sz="14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6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Seletores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272195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en-US" sz="1800" err="1">
                <a:solidFill>
                  <a:schemeClr val="accent1"/>
                </a:solidFill>
              </a:rPr>
              <a:t>Seletor</a:t>
            </a:r>
            <a:r>
              <a:rPr lang="en-US" sz="1800">
                <a:solidFill>
                  <a:schemeClr val="accent1"/>
                </a:solidFill>
              </a:rPr>
              <a:t> para ID: </a:t>
            </a:r>
            <a:r>
              <a:rPr lang="pt-BR" sz="1800">
                <a:solidFill>
                  <a:schemeClr val="bg1"/>
                </a:solidFill>
              </a:rPr>
              <a:t>O seletor para id é mais específico do que o de </a:t>
            </a:r>
            <a:r>
              <a:rPr lang="pt-BR" sz="1800" err="1">
                <a:solidFill>
                  <a:schemeClr val="bg1"/>
                </a:solidFill>
              </a:rPr>
              <a:t>tags</a:t>
            </a:r>
            <a:r>
              <a:rPr lang="pt-BR" sz="1800">
                <a:solidFill>
                  <a:schemeClr val="bg1"/>
                </a:solidFill>
              </a:rPr>
              <a:t>, formata somente a </a:t>
            </a:r>
            <a:r>
              <a:rPr lang="pt-BR" sz="1800" err="1">
                <a:solidFill>
                  <a:schemeClr val="bg1"/>
                </a:solidFill>
              </a:rPr>
              <a:t>tag</a:t>
            </a:r>
            <a:r>
              <a:rPr lang="pt-BR" sz="1800">
                <a:solidFill>
                  <a:schemeClr val="bg1"/>
                </a:solidFill>
              </a:rPr>
              <a:t> que possui o id especificado, para indicar que o seletor será para um id basta anteceder o nome do id com o caractere </a:t>
            </a:r>
            <a:r>
              <a:rPr lang="pt-BR" sz="1800" err="1">
                <a:solidFill>
                  <a:schemeClr val="bg1"/>
                </a:solidFill>
              </a:rPr>
              <a:t>hash</a:t>
            </a:r>
            <a:r>
              <a:rPr lang="pt-BR" sz="1800">
                <a:solidFill>
                  <a:schemeClr val="bg1"/>
                </a:solidFill>
              </a:rPr>
              <a:t> “#”. 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AB541C-E1AD-4FA3-90F6-3B3051FD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08" y="3130480"/>
            <a:ext cx="7154880" cy="716546"/>
          </a:xfrm>
          <a:prstGeom prst="rect">
            <a:avLst/>
          </a:prstGeom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779E39F-5C36-4D49-B233-B6407EDF2A95}"/>
              </a:ext>
            </a:extLst>
          </p:cNvPr>
          <p:cNvSpPr/>
          <p:nvPr/>
        </p:nvSpPr>
        <p:spPr>
          <a:xfrm>
            <a:off x="1431208" y="3208342"/>
            <a:ext cx="1181363" cy="4304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7682EFF-8EE7-45BA-83BB-256641C84453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33530" y="3206351"/>
            <a:ext cx="697678" cy="2172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6EE0D60-97D4-41C9-B8B5-0765E63442D1}"/>
              </a:ext>
            </a:extLst>
          </p:cNvPr>
          <p:cNvSpPr txBox="1"/>
          <p:nvPr/>
        </p:nvSpPr>
        <p:spPr>
          <a:xfrm>
            <a:off x="316672" y="2891906"/>
            <a:ext cx="128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accent1"/>
                </a:solidFill>
              </a:rPr>
              <a:t>Seletor</a:t>
            </a:r>
            <a:endParaRPr lang="pt-BR" sz="1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8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921186"/>
            <a:ext cx="4495486" cy="6622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CSS - Cores</a:t>
            </a:r>
          </a:p>
        </p:txBody>
      </p:sp>
    </p:spTree>
    <p:extLst>
      <p:ext uri="{BB962C8B-B14F-4D97-AF65-F5344CB8AC3E}">
        <p14:creationId xmlns:p14="http://schemas.microsoft.com/office/powerpoint/2010/main" val="234345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Cores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272195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pt-BR">
                <a:solidFill>
                  <a:schemeClr val="bg1"/>
                </a:solidFill>
              </a:rPr>
              <a:t>Temos várias formas de especificar cores no CSS, as principais são:</a:t>
            </a:r>
            <a:endParaRPr lang="pt-BR" sz="1800">
              <a:solidFill>
                <a:schemeClr val="bg1"/>
              </a:solidFill>
            </a:endParaRPr>
          </a:p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endParaRPr lang="pt-BR">
              <a:solidFill>
                <a:schemeClr val="bg1"/>
              </a:solidFill>
            </a:endParaRPr>
          </a:p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endParaRPr lang="pt-BR">
              <a:solidFill>
                <a:schemeClr val="bg1"/>
              </a:solidFill>
            </a:endParaRPr>
          </a:p>
          <a:p>
            <a:pPr marL="0" lv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endParaRPr lang="pt-BR">
              <a:solidFill>
                <a:schemeClr val="bg1"/>
              </a:solidFill>
            </a:endParaRPr>
          </a:p>
          <a:p>
            <a:pPr lvl="0" algn="just">
              <a:lnSpc>
                <a:spcPct val="1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  <a:defRPr/>
            </a:pPr>
            <a:r>
              <a:rPr lang="pt-BR" sz="1800">
                <a:solidFill>
                  <a:schemeClr val="bg1"/>
                </a:solidFill>
              </a:rPr>
              <a:t>Cores Hexadecimais;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  <a:defRPr/>
            </a:pPr>
            <a:r>
              <a:rPr lang="pt-BR">
                <a:solidFill>
                  <a:schemeClr val="bg1"/>
                </a:solidFill>
              </a:rPr>
              <a:t>Cores RGB;</a:t>
            </a:r>
          </a:p>
          <a:p>
            <a:pPr lvl="0" algn="just">
              <a:lnSpc>
                <a:spcPct val="1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  <a:defRPr/>
            </a:pPr>
            <a:r>
              <a:rPr lang="pt-BR" sz="1800">
                <a:solidFill>
                  <a:schemeClr val="bg1"/>
                </a:solidFill>
              </a:rPr>
              <a:t>Nomes predefinidos entre navegadores. 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1026" name="Picture 2" descr="esquemas de cores de websites">
            <a:extLst>
              <a:ext uri="{FF2B5EF4-FFF2-40B4-BE49-F238E27FC236}">
                <a16:creationId xmlns:a16="http://schemas.microsoft.com/office/drawing/2014/main" id="{994BCDBD-AAE4-41B1-ABA3-1B48E12F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37" y="1989248"/>
            <a:ext cx="3712551" cy="20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3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7FD4E-992A-0C81-EDAC-9A596BDC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F32405-BCDE-19EC-5B76-4FA57313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0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4">
            <a:extLst>
              <a:ext uri="{FF2B5EF4-FFF2-40B4-BE49-F238E27FC236}">
                <a16:creationId xmlns:a16="http://schemas.microsoft.com/office/drawing/2014/main" id="{614A65A8-D4BC-4DF4-9DC7-0CD9686B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588"/>
            <a:ext cx="9144000" cy="5143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C18692F-CF02-406D-BD9E-8E5914426C03}"/>
              </a:ext>
            </a:extLst>
          </p:cNvPr>
          <p:cNvSpPr txBox="1"/>
          <p:nvPr/>
        </p:nvSpPr>
        <p:spPr>
          <a:xfrm>
            <a:off x="2059912" y="1780234"/>
            <a:ext cx="5364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err="1">
                <a:solidFill>
                  <a:srgbClr val="FF0066"/>
                </a:solidFill>
              </a:rPr>
              <a:t>Responsive</a:t>
            </a:r>
            <a:r>
              <a:rPr lang="pt-BR" sz="3200">
                <a:solidFill>
                  <a:srgbClr val="FF0066"/>
                </a:solidFill>
              </a:rPr>
              <a:t> Web </a:t>
            </a:r>
            <a:r>
              <a:rPr lang="pt-BR" sz="3200" err="1">
                <a:solidFill>
                  <a:srgbClr val="FF0066"/>
                </a:solidFill>
              </a:rPr>
              <a:t>Development</a:t>
            </a:r>
            <a:endParaRPr lang="pt-BR" sz="3200">
              <a:solidFill>
                <a:srgbClr val="FF0066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223C9F-7E2A-41C4-B375-FC992D4229C2}"/>
              </a:ext>
            </a:extLst>
          </p:cNvPr>
          <p:cNvSpPr txBox="1"/>
          <p:nvPr/>
        </p:nvSpPr>
        <p:spPr>
          <a:xfrm>
            <a:off x="3486470" y="3462732"/>
            <a:ext cx="182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Prof. Luís Carlos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F0FA4B-8F9F-4E8D-BBDD-19D04D7A3F5A}"/>
              </a:ext>
            </a:extLst>
          </p:cNvPr>
          <p:cNvSpPr txBox="1"/>
          <p:nvPr/>
        </p:nvSpPr>
        <p:spPr>
          <a:xfrm>
            <a:off x="5883696" y="3493510"/>
            <a:ext cx="172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chemeClr val="bg1">
                    <a:lumMod val="65000"/>
                  </a:schemeClr>
                </a:solidFill>
              </a:rPr>
              <a:t>lsilva@fiap.com.br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A5BE19-B068-4D3F-BC62-251BDCE1FDD7}"/>
              </a:ext>
            </a:extLst>
          </p:cNvPr>
          <p:cNvSpPr txBox="1"/>
          <p:nvPr/>
        </p:nvSpPr>
        <p:spPr>
          <a:xfrm>
            <a:off x="1719350" y="1376828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>
                <a:solidFill>
                  <a:schemeClr val="tx1">
                    <a:lumMod val="50000"/>
                    <a:lumOff val="50000"/>
                  </a:schemeClr>
                </a:solidFill>
              </a:rPr>
              <a:t>TDS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730CE9-F3D3-458A-96BC-1FE3B2538F55}"/>
              </a:ext>
            </a:extLst>
          </p:cNvPr>
          <p:cNvSpPr txBox="1"/>
          <p:nvPr/>
        </p:nvSpPr>
        <p:spPr>
          <a:xfrm>
            <a:off x="3486470" y="3062622"/>
            <a:ext cx="246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Prof. Alexandre Carlos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D6EED5-88A0-4420-BC4A-663354E7C2F6}"/>
              </a:ext>
            </a:extLst>
          </p:cNvPr>
          <p:cNvSpPr txBox="1"/>
          <p:nvPr/>
        </p:nvSpPr>
        <p:spPr>
          <a:xfrm>
            <a:off x="5883696" y="3093400"/>
            <a:ext cx="2948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chemeClr val="bg1">
                    <a:lumMod val="65000"/>
                  </a:schemeClr>
                </a:solidFill>
              </a:rPr>
              <a:t>profalexandre.jesus@fiap.com.br</a:t>
            </a:r>
          </a:p>
        </p:txBody>
      </p:sp>
    </p:spTree>
    <p:extLst>
      <p:ext uri="{BB962C8B-B14F-4D97-AF65-F5344CB8AC3E}">
        <p14:creationId xmlns:p14="http://schemas.microsoft.com/office/powerpoint/2010/main" val="171044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Cores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081653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C000"/>
                </a:solidFill>
              </a:rPr>
              <a:t>Cores hexadecimais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Uma cor hexadecimal é especificada com: #RRGGBB, onde os inteiros hexadecimais RR (Vermelho), GG (verde) e BB (azul) especificam os componentes da cor. Todos os valores devem estar entre 00 e FF.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Por exemplo, o valor # 0000ff é renderizado como azul, porque o componente azul é definido como seu valor mais alto (ff) e os outros são definidos Como (00).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8FCCCE-7538-4810-B575-1154DF78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5" y="3836423"/>
            <a:ext cx="7415930" cy="785667"/>
          </a:xfrm>
          <a:prstGeom prst="rect">
            <a:avLst/>
          </a:prstGeom>
        </p:spPr>
      </p:pic>
      <p:sp>
        <p:nvSpPr>
          <p:cNvPr id="9" name="Chave Esquerda 8">
            <a:extLst>
              <a:ext uri="{FF2B5EF4-FFF2-40B4-BE49-F238E27FC236}">
                <a16:creationId xmlns:a16="http://schemas.microsoft.com/office/drawing/2014/main" id="{4D0862A5-E453-4B16-8AE3-BC3642EE9820}"/>
              </a:ext>
            </a:extLst>
          </p:cNvPr>
          <p:cNvSpPr/>
          <p:nvPr/>
        </p:nvSpPr>
        <p:spPr>
          <a:xfrm rot="5400000">
            <a:off x="5997930" y="3683219"/>
            <a:ext cx="239147" cy="443175"/>
          </a:xfrm>
          <a:prstGeom prst="leftBrace">
            <a:avLst>
              <a:gd name="adj1" fmla="val 10680"/>
              <a:gd name="adj2" fmla="val 47468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59154B8-F5DB-4CB3-B3CF-51F879BBFED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44793" y="3560144"/>
            <a:ext cx="1183932" cy="225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B82D31-C5E2-4D52-BEB8-7962C2E8BBBD}"/>
              </a:ext>
            </a:extLst>
          </p:cNvPr>
          <p:cNvSpPr txBox="1"/>
          <p:nvPr/>
        </p:nvSpPr>
        <p:spPr>
          <a:xfrm>
            <a:off x="4572000" y="3143795"/>
            <a:ext cx="8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RED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48B48CF4-6176-4BE4-BA41-4689DD4738AC}"/>
              </a:ext>
            </a:extLst>
          </p:cNvPr>
          <p:cNvSpPr/>
          <p:nvPr/>
        </p:nvSpPr>
        <p:spPr>
          <a:xfrm rot="5400000">
            <a:off x="6515032" y="3669696"/>
            <a:ext cx="239147" cy="493666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D9BA233-D27E-4C5F-8572-762D2DF10AF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11841" y="3560144"/>
            <a:ext cx="222765" cy="23681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A225BF-BD80-4337-A684-38F6DB5D41D2}"/>
              </a:ext>
            </a:extLst>
          </p:cNvPr>
          <p:cNvSpPr txBox="1"/>
          <p:nvPr/>
        </p:nvSpPr>
        <p:spPr>
          <a:xfrm>
            <a:off x="5810937" y="3143607"/>
            <a:ext cx="12018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92D050"/>
                </a:solidFill>
              </a:rPr>
              <a:t>GREEN</a:t>
            </a:r>
            <a:endParaRPr lang="pt-BR" b="1">
              <a:solidFill>
                <a:srgbClr val="92D050"/>
              </a:solidFill>
            </a:endParaRPr>
          </a:p>
        </p:txBody>
      </p:sp>
      <p:sp>
        <p:nvSpPr>
          <p:cNvPr id="17" name="Chave Esquerda 16">
            <a:extLst>
              <a:ext uri="{FF2B5EF4-FFF2-40B4-BE49-F238E27FC236}">
                <a16:creationId xmlns:a16="http://schemas.microsoft.com/office/drawing/2014/main" id="{A22AACDB-E6B2-4C58-89E8-4E47E4C9010D}"/>
              </a:ext>
            </a:extLst>
          </p:cNvPr>
          <p:cNvSpPr/>
          <p:nvPr/>
        </p:nvSpPr>
        <p:spPr>
          <a:xfrm rot="5400000">
            <a:off x="7073377" y="3652122"/>
            <a:ext cx="236814" cy="493664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0A214D5-9199-4E33-A504-E1F734B889E5}"/>
              </a:ext>
            </a:extLst>
          </p:cNvPr>
          <p:cNvCxnSpPr>
            <a:cxnSpLocks/>
            <a:endCxn id="17" idx="1"/>
          </p:cNvCxnSpPr>
          <p:nvPr/>
        </p:nvCxnSpPr>
        <p:spPr>
          <a:xfrm flipH="1">
            <a:off x="7191784" y="3560144"/>
            <a:ext cx="421866" cy="2204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10144A-F9E8-4030-BC14-717BD6372386}"/>
              </a:ext>
            </a:extLst>
          </p:cNvPr>
          <p:cNvSpPr txBox="1"/>
          <p:nvPr/>
        </p:nvSpPr>
        <p:spPr>
          <a:xfrm>
            <a:off x="7201546" y="3143606"/>
            <a:ext cx="9690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70C0"/>
                </a:solidFill>
              </a:rPr>
              <a:t>BLUE</a:t>
            </a:r>
            <a:endParaRPr lang="pt-BR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1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Cores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081653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C000"/>
                </a:solidFill>
              </a:rPr>
              <a:t>Cores RGB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Um valor de cor RGB E Especificado com uma função </a:t>
            </a:r>
            <a:r>
              <a:rPr lang="pt-BR" sz="1800" err="1">
                <a:solidFill>
                  <a:schemeClr val="bg1"/>
                </a:solidFill>
              </a:rPr>
              <a:t>rgb</a:t>
            </a:r>
            <a:r>
              <a:rPr lang="pt-BR" sz="1800">
                <a:solidFill>
                  <a:schemeClr val="bg1"/>
                </a:solidFill>
              </a:rPr>
              <a:t>(),  que possui a seguinte sintaxe: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	</a:t>
            </a:r>
            <a:r>
              <a:rPr lang="pt-BR" sz="1800" err="1">
                <a:solidFill>
                  <a:schemeClr val="bg1"/>
                </a:solidFill>
              </a:rPr>
              <a:t>rgb</a:t>
            </a:r>
            <a:r>
              <a:rPr lang="pt-BR" sz="1800">
                <a:solidFill>
                  <a:schemeClr val="bg1"/>
                </a:solidFill>
              </a:rPr>
              <a:t>(</a:t>
            </a:r>
            <a:r>
              <a:rPr lang="pt-BR" sz="1800" err="1">
                <a:solidFill>
                  <a:srgbClr val="FF0000"/>
                </a:solidFill>
              </a:rPr>
              <a:t>red</a:t>
            </a:r>
            <a:r>
              <a:rPr lang="pt-BR" sz="1800">
                <a:solidFill>
                  <a:schemeClr val="bg1"/>
                </a:solidFill>
              </a:rPr>
              <a:t>, </a:t>
            </a:r>
            <a:r>
              <a:rPr lang="pt-BR" sz="1800" err="1">
                <a:solidFill>
                  <a:srgbClr val="92D050"/>
                </a:solidFill>
              </a:rPr>
              <a:t>green</a:t>
            </a:r>
            <a:r>
              <a:rPr lang="pt-BR" sz="1800">
                <a:solidFill>
                  <a:schemeClr val="bg1"/>
                </a:solidFill>
              </a:rPr>
              <a:t>, </a:t>
            </a:r>
            <a:r>
              <a:rPr lang="pt-BR" sz="1800">
                <a:solidFill>
                  <a:srgbClr val="0070C0"/>
                </a:solidFill>
              </a:rPr>
              <a:t>blue</a:t>
            </a:r>
            <a:r>
              <a:rPr lang="pt-BR" sz="180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pt-BR" sz="1800">
                <a:solidFill>
                  <a:schemeClr val="bg1"/>
                </a:solidFill>
              </a:rPr>
              <a:t>Cada </a:t>
            </a:r>
            <a:r>
              <a:rPr lang="pt-BR" sz="1800" err="1">
                <a:solidFill>
                  <a:schemeClr val="bg1"/>
                </a:solidFill>
              </a:rPr>
              <a:t>parametro</a:t>
            </a:r>
            <a:r>
              <a:rPr lang="pt-BR" sz="1800">
                <a:solidFill>
                  <a:schemeClr val="bg1"/>
                </a:solidFill>
              </a:rPr>
              <a:t> (Vermelho, Verde e Azul) irá definir uma intensidade da cor, pode ser um número inteiro Entre 0 e 255 ou um valor percentual (de 0% a 100%).</a:t>
            </a: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36605E-EFFA-4348-B08A-A32FCDC22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987" y="3807553"/>
            <a:ext cx="6709608" cy="598309"/>
          </a:xfrm>
          <a:prstGeom prst="rect">
            <a:avLst/>
          </a:prstGeom>
        </p:spPr>
      </p:pic>
      <p:sp>
        <p:nvSpPr>
          <p:cNvPr id="9" name="Chave Esquerda 8">
            <a:extLst>
              <a:ext uri="{FF2B5EF4-FFF2-40B4-BE49-F238E27FC236}">
                <a16:creationId xmlns:a16="http://schemas.microsoft.com/office/drawing/2014/main" id="{4D0862A5-E453-4B16-8AE3-BC3642EE9820}"/>
              </a:ext>
            </a:extLst>
          </p:cNvPr>
          <p:cNvSpPr/>
          <p:nvPr/>
        </p:nvSpPr>
        <p:spPr>
          <a:xfrm rot="5400000">
            <a:off x="5850807" y="3666118"/>
            <a:ext cx="239147" cy="477380"/>
          </a:xfrm>
          <a:prstGeom prst="leftBrace">
            <a:avLst>
              <a:gd name="adj1" fmla="val 10680"/>
              <a:gd name="adj2" fmla="val 47468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59154B8-F5DB-4CB3-B3CF-51F879BBFED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44793" y="3560144"/>
            <a:ext cx="1037675" cy="2250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B82D31-C5E2-4D52-BEB8-7962C2E8BBBD}"/>
              </a:ext>
            </a:extLst>
          </p:cNvPr>
          <p:cNvSpPr txBox="1"/>
          <p:nvPr/>
        </p:nvSpPr>
        <p:spPr>
          <a:xfrm>
            <a:off x="4572000" y="3143795"/>
            <a:ext cx="8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RED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48B48CF4-6176-4BE4-BA41-4689DD4738AC}"/>
              </a:ext>
            </a:extLst>
          </p:cNvPr>
          <p:cNvSpPr/>
          <p:nvPr/>
        </p:nvSpPr>
        <p:spPr>
          <a:xfrm rot="5400000">
            <a:off x="6523216" y="3612831"/>
            <a:ext cx="239147" cy="607398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D9BA233-D27E-4C5F-8572-762D2DF10AF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411841" y="3560144"/>
            <a:ext cx="230949" cy="23681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A225BF-BD80-4337-A684-38F6DB5D41D2}"/>
              </a:ext>
            </a:extLst>
          </p:cNvPr>
          <p:cNvSpPr txBox="1"/>
          <p:nvPr/>
        </p:nvSpPr>
        <p:spPr>
          <a:xfrm>
            <a:off x="5810937" y="3143607"/>
            <a:ext cx="12018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92D050"/>
                </a:solidFill>
              </a:rPr>
              <a:t>GREEN</a:t>
            </a:r>
            <a:endParaRPr lang="pt-BR" b="1">
              <a:solidFill>
                <a:srgbClr val="92D050"/>
              </a:solidFill>
            </a:endParaRPr>
          </a:p>
        </p:txBody>
      </p:sp>
      <p:sp>
        <p:nvSpPr>
          <p:cNvPr id="17" name="Chave Esquerda 16">
            <a:extLst>
              <a:ext uri="{FF2B5EF4-FFF2-40B4-BE49-F238E27FC236}">
                <a16:creationId xmlns:a16="http://schemas.microsoft.com/office/drawing/2014/main" id="{A22AACDB-E6B2-4C58-89E8-4E47E4C9010D}"/>
              </a:ext>
            </a:extLst>
          </p:cNvPr>
          <p:cNvSpPr/>
          <p:nvPr/>
        </p:nvSpPr>
        <p:spPr>
          <a:xfrm rot="5400000">
            <a:off x="7167295" y="3677728"/>
            <a:ext cx="236814" cy="442452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0A214D5-9199-4E33-A504-E1F734B889E5}"/>
              </a:ext>
            </a:extLst>
          </p:cNvPr>
          <p:cNvCxnSpPr>
            <a:cxnSpLocks/>
            <a:endCxn id="17" idx="1"/>
          </p:cNvCxnSpPr>
          <p:nvPr/>
        </p:nvCxnSpPr>
        <p:spPr>
          <a:xfrm flipH="1">
            <a:off x="7285702" y="3560144"/>
            <a:ext cx="327948" cy="22040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10144A-F9E8-4030-BC14-717BD6372386}"/>
              </a:ext>
            </a:extLst>
          </p:cNvPr>
          <p:cNvSpPr txBox="1"/>
          <p:nvPr/>
        </p:nvSpPr>
        <p:spPr>
          <a:xfrm>
            <a:off x="7201546" y="3143606"/>
            <a:ext cx="9690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70C0"/>
                </a:solidFill>
              </a:rPr>
              <a:t>BLUE</a:t>
            </a:r>
            <a:endParaRPr lang="pt-BR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04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Cores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1081653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C000"/>
                </a:solidFill>
              </a:rPr>
              <a:t>Cores c/ Alfa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Os valores com RGB e Hexadecimal podem receber um quarto valor que define a opacidade da cor, chamamos ela </a:t>
            </a:r>
            <a:r>
              <a:rPr lang="pt-BR">
                <a:solidFill>
                  <a:schemeClr val="bg1"/>
                </a:solidFill>
              </a:rPr>
              <a:t>de Alfa. Podemos definir a opacidade assim: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1800">
                <a:solidFill>
                  <a:srgbClr val="00B050"/>
                </a:solidFill>
              </a:rPr>
              <a:t>RGB: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	</a:t>
            </a:r>
            <a:r>
              <a:rPr lang="pt-BR" sz="1800" err="1">
                <a:solidFill>
                  <a:schemeClr val="bg1"/>
                </a:solidFill>
              </a:rPr>
              <a:t>rgba</a:t>
            </a:r>
            <a:r>
              <a:rPr lang="pt-BR" sz="1800">
                <a:solidFill>
                  <a:schemeClr val="bg1"/>
                </a:solidFill>
              </a:rPr>
              <a:t>(</a:t>
            </a:r>
            <a:r>
              <a:rPr lang="pt-BR" sz="1800" err="1">
                <a:solidFill>
                  <a:srgbClr val="FF0000"/>
                </a:solidFill>
              </a:rPr>
              <a:t>red</a:t>
            </a:r>
            <a:r>
              <a:rPr lang="pt-BR" sz="1800">
                <a:solidFill>
                  <a:schemeClr val="bg1"/>
                </a:solidFill>
              </a:rPr>
              <a:t>, </a:t>
            </a:r>
            <a:r>
              <a:rPr lang="pt-BR" sz="1800" err="1">
                <a:solidFill>
                  <a:srgbClr val="92D050"/>
                </a:solidFill>
              </a:rPr>
              <a:t>green</a:t>
            </a:r>
            <a:r>
              <a:rPr lang="pt-BR" sz="1800">
                <a:solidFill>
                  <a:schemeClr val="bg1"/>
                </a:solidFill>
              </a:rPr>
              <a:t>, </a:t>
            </a:r>
            <a:r>
              <a:rPr lang="pt-BR" sz="1800">
                <a:solidFill>
                  <a:srgbClr val="0070C0"/>
                </a:solidFill>
              </a:rPr>
              <a:t>blue</a:t>
            </a:r>
            <a:r>
              <a:rPr lang="pt-BR" sz="1800">
                <a:solidFill>
                  <a:schemeClr val="bg1"/>
                </a:solidFill>
              </a:rPr>
              <a:t> , alfa)  &lt;= O número alfa é um número entre 0.0 (totalmente transparente) e 1.0 (totalmente opaco).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1800">
                <a:solidFill>
                  <a:srgbClr val="7030A0"/>
                </a:solidFill>
              </a:rPr>
              <a:t>HEXADECIMAL: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	#</a:t>
            </a:r>
            <a:r>
              <a:rPr lang="pt-BR" sz="1800">
                <a:solidFill>
                  <a:srgbClr val="FF0000"/>
                </a:solidFill>
              </a:rPr>
              <a:t> </a:t>
            </a:r>
            <a:r>
              <a:rPr lang="pt-BR" sz="1800" err="1">
                <a:solidFill>
                  <a:srgbClr val="FF0000"/>
                </a:solidFill>
              </a:rPr>
              <a:t>red</a:t>
            </a:r>
            <a:r>
              <a:rPr lang="pt-BR" sz="1800">
                <a:solidFill>
                  <a:schemeClr val="bg1"/>
                </a:solidFill>
              </a:rPr>
              <a:t> </a:t>
            </a:r>
            <a:r>
              <a:rPr lang="pt-BR" sz="1800" err="1">
                <a:solidFill>
                  <a:srgbClr val="92D050"/>
                </a:solidFill>
              </a:rPr>
              <a:t>green</a:t>
            </a:r>
            <a:r>
              <a:rPr lang="pt-BR" sz="1800" err="1">
                <a:solidFill>
                  <a:srgbClr val="0070C0"/>
                </a:solidFill>
              </a:rPr>
              <a:t>blue</a:t>
            </a:r>
            <a:r>
              <a:rPr lang="pt-BR" sz="1800" err="1">
                <a:solidFill>
                  <a:schemeClr val="bg1"/>
                </a:solidFill>
              </a:rPr>
              <a:t>alfa</a:t>
            </a:r>
            <a:r>
              <a:rPr lang="pt-BR" sz="1800">
                <a:solidFill>
                  <a:schemeClr val="bg1"/>
                </a:solidFill>
              </a:rPr>
              <a:t>  &lt;= Já no hexadecimal a opacidade é configurada pelo mesmo range de número que as demais cores.</a:t>
            </a: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5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Cores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967617"/>
            <a:ext cx="7662550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C000"/>
                </a:solidFill>
              </a:rPr>
              <a:t>Nomes de Cores</a:t>
            </a:r>
          </a:p>
          <a:p>
            <a:pPr marL="0" indent="0" algn="just">
              <a:buNone/>
            </a:pPr>
            <a:r>
              <a:rPr lang="pt-BR" sz="1800">
                <a:solidFill>
                  <a:schemeClr val="bg1"/>
                </a:solidFill>
              </a:rPr>
              <a:t>Todos os navegadores modernos aceitam pouco mais de 140 nomes de cores :</a:t>
            </a: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sz="1800">
                <a:solidFill>
                  <a:schemeClr val="bg1"/>
                </a:solidFill>
              </a:rPr>
              <a:t>https://www.w3schools.com/colors/colors_names.asp</a:t>
            </a:r>
          </a:p>
          <a:p>
            <a:pPr marL="0" indent="0" algn="just">
              <a:buNone/>
            </a:pPr>
            <a:endParaRPr lang="pt-BR" sz="1800">
              <a:solidFill>
                <a:schemeClr val="bg1"/>
              </a:solidFill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2052" name="Picture 4" descr="Tabela de Cores HTML (hexadecimal e RGB) | Erika Sarti">
            <a:extLst>
              <a:ext uri="{FF2B5EF4-FFF2-40B4-BE49-F238E27FC236}">
                <a16:creationId xmlns:a16="http://schemas.microsoft.com/office/drawing/2014/main" id="{DFA96C9B-00BE-499B-9A42-8A932ED4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55" y="1743559"/>
            <a:ext cx="4082903" cy="25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1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644187"/>
            <a:ext cx="4495486" cy="121619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CSS - Preenchimentos de Fundo</a:t>
            </a:r>
          </a:p>
        </p:txBody>
      </p:sp>
    </p:spTree>
    <p:extLst>
      <p:ext uri="{BB962C8B-B14F-4D97-AF65-F5344CB8AC3E}">
        <p14:creationId xmlns:p14="http://schemas.microsoft.com/office/powerpoint/2010/main" val="59554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Preenchimento de Fundo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52" y="981403"/>
            <a:ext cx="8421584" cy="318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background permite preenchermos o fundo da caixa dos elementos de diversas formas.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92D050"/>
                </a:solidFill>
              </a:rPr>
              <a:t>background-color:</a:t>
            </a:r>
            <a:r>
              <a:rPr lang="pt-BR">
                <a:solidFill>
                  <a:schemeClr val="bg1"/>
                </a:solidFill>
              </a:rPr>
              <a:t> É a propriedade que define a cor de fundo de um elemento.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b="1" kern="0">
                <a:solidFill>
                  <a:srgbClr val="00B0F0"/>
                </a:solidFill>
              </a:rPr>
              <a:t>background-</a:t>
            </a:r>
            <a:r>
              <a:rPr lang="pt-BR" b="1" kern="0" err="1">
                <a:solidFill>
                  <a:srgbClr val="00B0F0"/>
                </a:solidFill>
              </a:rPr>
              <a:t>image</a:t>
            </a:r>
            <a:r>
              <a:rPr lang="pt-BR" kern="0">
                <a:solidFill>
                  <a:srgbClr val="00B0F0"/>
                </a:solidFill>
              </a:rPr>
              <a:t>:</a:t>
            </a:r>
            <a:r>
              <a:rPr lang="pt-BR" kern="0">
                <a:solidFill>
                  <a:schemeClr val="bg1"/>
                </a:solidFill>
              </a:rPr>
              <a:t> É a propriedade que define uma imagem como fundo.</a:t>
            </a:r>
          </a:p>
          <a:p>
            <a:pPr marL="0" indent="0">
              <a:buNone/>
            </a:pPr>
            <a:endParaRPr lang="pt-BR" sz="2000" ker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13C03C-D3B6-4E2D-81C7-1241CA670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231" y="2329655"/>
            <a:ext cx="4495800" cy="485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6531E3-B796-41AD-90E7-CF878DF87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64" y="3728294"/>
            <a:ext cx="8372475" cy="542925"/>
          </a:xfrm>
          <a:prstGeom prst="rect">
            <a:avLst/>
          </a:prstGeom>
        </p:spPr>
      </p:pic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6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Preenchimento de Fundo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D606FEE-5479-452B-9808-77958F367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52" y="857156"/>
            <a:ext cx="8421584" cy="373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pt-BR" kern="0">
                <a:solidFill>
                  <a:schemeClr val="bg1"/>
                </a:solidFill>
              </a:rPr>
              <a:t>A propriedade </a:t>
            </a:r>
            <a:r>
              <a:rPr lang="pt-BR" b="1" kern="0">
                <a:solidFill>
                  <a:srgbClr val="FF3300"/>
                </a:solidFill>
              </a:rPr>
              <a:t>background-</a:t>
            </a:r>
            <a:r>
              <a:rPr lang="pt-BR" b="1" kern="0" err="1">
                <a:solidFill>
                  <a:srgbClr val="FF3300"/>
                </a:solidFill>
              </a:rPr>
              <a:t>repeat</a:t>
            </a:r>
            <a:r>
              <a:rPr lang="pt-BR" kern="0">
                <a:solidFill>
                  <a:schemeClr val="bg1"/>
                </a:solidFill>
              </a:rPr>
              <a:t> controla a repetição de uma imagem de fundo. Podemos configurar esta propriedade de 4 formas: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>
                <a:solidFill>
                  <a:srgbClr val="FF8585"/>
                </a:solidFill>
              </a:rPr>
              <a:t>background-</a:t>
            </a:r>
            <a:r>
              <a:rPr lang="pt-BR" b="1" kern="0" err="1">
                <a:solidFill>
                  <a:srgbClr val="FF8585"/>
                </a:solidFill>
              </a:rPr>
              <a:t>repeat</a:t>
            </a:r>
            <a:r>
              <a:rPr lang="pt-BR" b="1" kern="0">
                <a:solidFill>
                  <a:srgbClr val="FF8585"/>
                </a:solidFill>
              </a:rPr>
              <a:t> : </a:t>
            </a:r>
            <a:r>
              <a:rPr lang="pt-BR" b="1" kern="0" err="1">
                <a:solidFill>
                  <a:srgbClr val="FF8585"/>
                </a:solidFill>
              </a:rPr>
              <a:t>repeat</a:t>
            </a:r>
            <a:r>
              <a:rPr lang="pt-BR" b="1" kern="0">
                <a:solidFill>
                  <a:srgbClr val="FF8585"/>
                </a:solidFill>
              </a:rPr>
              <a:t>-x</a:t>
            </a:r>
            <a:r>
              <a:rPr lang="pt-BR" kern="0">
                <a:solidFill>
                  <a:schemeClr val="bg1"/>
                </a:solidFill>
              </a:rPr>
              <a:t>: imagem repete na horizontal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>
                <a:solidFill>
                  <a:srgbClr val="00B0F0"/>
                </a:solidFill>
              </a:rPr>
              <a:t>background-</a:t>
            </a:r>
            <a:r>
              <a:rPr lang="pt-BR" b="1" kern="0" err="1">
                <a:solidFill>
                  <a:srgbClr val="00B0F0"/>
                </a:solidFill>
              </a:rPr>
              <a:t>repeat</a:t>
            </a:r>
            <a:r>
              <a:rPr lang="pt-BR" b="1" kern="0">
                <a:solidFill>
                  <a:srgbClr val="00B0F0"/>
                </a:solidFill>
              </a:rPr>
              <a:t> : </a:t>
            </a:r>
            <a:r>
              <a:rPr lang="pt-BR" b="1" kern="0" err="1">
                <a:solidFill>
                  <a:srgbClr val="00B0F0"/>
                </a:solidFill>
              </a:rPr>
              <a:t>repeat</a:t>
            </a:r>
            <a:r>
              <a:rPr lang="pt-BR" b="1" kern="0">
                <a:solidFill>
                  <a:srgbClr val="00B0F0"/>
                </a:solidFill>
              </a:rPr>
              <a:t>-y</a:t>
            </a:r>
            <a:r>
              <a:rPr lang="pt-BR" b="1" kern="0">
                <a:solidFill>
                  <a:srgbClr val="FF8585"/>
                </a:solidFill>
              </a:rPr>
              <a:t> </a:t>
            </a:r>
            <a:r>
              <a:rPr lang="pt-BR" kern="0">
                <a:solidFill>
                  <a:schemeClr val="bg1"/>
                </a:solidFill>
              </a:rPr>
              <a:t>: imagem repete na vertical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b="1" kern="0">
              <a:solidFill>
                <a:srgbClr val="92D050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>
                <a:solidFill>
                  <a:srgbClr val="92D050"/>
                </a:solidFill>
              </a:rPr>
              <a:t>background-</a:t>
            </a:r>
            <a:r>
              <a:rPr lang="pt-BR" b="1" kern="0" err="1">
                <a:solidFill>
                  <a:srgbClr val="92D050"/>
                </a:solidFill>
              </a:rPr>
              <a:t>repeat</a:t>
            </a:r>
            <a:r>
              <a:rPr lang="pt-BR" b="1" kern="0">
                <a:solidFill>
                  <a:srgbClr val="92D050"/>
                </a:solidFill>
              </a:rPr>
              <a:t> : </a:t>
            </a:r>
            <a:r>
              <a:rPr lang="pt-BR" b="1" kern="0" err="1">
                <a:solidFill>
                  <a:srgbClr val="92D050"/>
                </a:solidFill>
              </a:rPr>
              <a:t>repeat</a:t>
            </a:r>
            <a:r>
              <a:rPr lang="pt-BR" kern="0">
                <a:solidFill>
                  <a:schemeClr val="bg1"/>
                </a:solidFill>
              </a:rPr>
              <a:t>: imagem repete em ambas as posições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>
                <a:solidFill>
                  <a:srgbClr val="FFFF00"/>
                </a:solidFill>
              </a:rPr>
              <a:t>background-</a:t>
            </a:r>
            <a:r>
              <a:rPr lang="pt-BR" b="1" kern="0" err="1">
                <a:solidFill>
                  <a:srgbClr val="FFFF00"/>
                </a:solidFill>
              </a:rPr>
              <a:t>repeat</a:t>
            </a:r>
            <a:r>
              <a:rPr lang="pt-BR" b="1" kern="0">
                <a:solidFill>
                  <a:srgbClr val="FFFF00"/>
                </a:solidFill>
              </a:rPr>
              <a:t> : no-</a:t>
            </a:r>
            <a:r>
              <a:rPr lang="pt-BR" b="1" kern="0" err="1">
                <a:solidFill>
                  <a:srgbClr val="FFFF00"/>
                </a:solidFill>
              </a:rPr>
              <a:t>repeat</a:t>
            </a:r>
            <a:r>
              <a:rPr lang="pt-BR" kern="0">
                <a:solidFill>
                  <a:schemeClr val="bg1"/>
                </a:solidFill>
              </a:rPr>
              <a:t>: a imagem não se repete</a:t>
            </a:r>
          </a:p>
          <a:p>
            <a:pPr marL="0" indent="0" algn="just"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2908A13-188E-408A-844E-D7F6DE28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52" y="3519872"/>
            <a:ext cx="8134350" cy="962025"/>
          </a:xfrm>
          <a:prstGeom prst="rect">
            <a:avLst/>
          </a:prstGeom>
        </p:spPr>
      </p:pic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8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Preenchimento de Fundo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97A20-AD81-437D-8569-94E1DA767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52" y="857156"/>
            <a:ext cx="8421584" cy="456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kern="0">
                <a:solidFill>
                  <a:schemeClr val="bg1"/>
                </a:solidFill>
              </a:rPr>
              <a:t>Quando uma imagem não é repetida a propriedade background-position especifica a posição da imagem na janela. Podemos usar os valores:</a:t>
            </a:r>
          </a:p>
          <a:p>
            <a:pPr marL="0" indent="0">
              <a:spcBef>
                <a:spcPts val="0"/>
              </a:spcBef>
              <a:buNone/>
            </a:pPr>
            <a:endParaRPr lang="pt-BR" b="1" ker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b="1" kern="0">
                <a:solidFill>
                  <a:srgbClr val="92D050"/>
                </a:solidFill>
              </a:rPr>
              <a:t>Top, </a:t>
            </a:r>
            <a:r>
              <a:rPr lang="pt-BR" b="1" kern="0" err="1">
                <a:solidFill>
                  <a:srgbClr val="92D050"/>
                </a:solidFill>
              </a:rPr>
              <a:t>Botton</a:t>
            </a:r>
            <a:r>
              <a:rPr lang="pt-BR" b="1" kern="0">
                <a:solidFill>
                  <a:srgbClr val="92D050"/>
                </a:solidFill>
              </a:rPr>
              <a:t> e Center: </a:t>
            </a:r>
            <a:r>
              <a:rPr lang="pt-BR" kern="0">
                <a:solidFill>
                  <a:schemeClr val="bg1"/>
                </a:solidFill>
              </a:rPr>
              <a:t>para alinhamento vertical;</a:t>
            </a:r>
            <a:endParaRPr lang="pt-BR" kern="0">
              <a:solidFill>
                <a:srgbClr val="FF3300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1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 err="1">
                <a:solidFill>
                  <a:srgbClr val="00B0F0"/>
                </a:solidFill>
              </a:rPr>
              <a:t>Right</a:t>
            </a:r>
            <a:r>
              <a:rPr lang="pt-BR" b="1" kern="0">
                <a:solidFill>
                  <a:srgbClr val="00B0F0"/>
                </a:solidFill>
              </a:rPr>
              <a:t>, </a:t>
            </a:r>
            <a:r>
              <a:rPr lang="pt-BR" b="1" kern="0" err="1">
                <a:solidFill>
                  <a:srgbClr val="00B0F0"/>
                </a:solidFill>
              </a:rPr>
              <a:t>Left</a:t>
            </a:r>
            <a:r>
              <a:rPr lang="pt-BR" b="1" kern="0">
                <a:solidFill>
                  <a:srgbClr val="00B0F0"/>
                </a:solidFill>
              </a:rPr>
              <a:t> e Center:</a:t>
            </a:r>
            <a:r>
              <a:rPr lang="pt-BR" b="1" kern="0">
                <a:solidFill>
                  <a:schemeClr val="bg1"/>
                </a:solidFill>
              </a:rPr>
              <a:t> </a:t>
            </a:r>
            <a:r>
              <a:rPr lang="pt-BR" kern="0">
                <a:solidFill>
                  <a:schemeClr val="bg1"/>
                </a:solidFill>
              </a:rPr>
              <a:t>para alinhamento horizontal;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b="1" kern="0">
              <a:solidFill>
                <a:schemeClr val="bg1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b="1" kern="0">
                <a:solidFill>
                  <a:schemeClr val="bg1"/>
                </a:solidFill>
              </a:rPr>
              <a:t>Também podemos usar a </a:t>
            </a:r>
            <a:r>
              <a:rPr lang="pt-BR" b="1" kern="0">
                <a:solidFill>
                  <a:srgbClr val="FFFF00"/>
                </a:solidFill>
              </a:rPr>
              <a:t>percentagem</a:t>
            </a:r>
            <a:r>
              <a:rPr lang="pt-BR" b="1" kern="0">
                <a:solidFill>
                  <a:schemeClr val="bg1"/>
                </a:solidFill>
              </a:rPr>
              <a:t> para definir estes valores.</a:t>
            </a:r>
            <a:endParaRPr lang="pt-BR" b="1" kern="0">
              <a:solidFill>
                <a:srgbClr val="FF3300"/>
              </a:solidFill>
            </a:endParaRPr>
          </a:p>
          <a:p>
            <a:pPr marL="0" indent="0" algn="just">
              <a:buNone/>
            </a:pPr>
            <a:endParaRPr lang="pt-BR" b="1" ker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79375B-DA1B-4A9B-B96E-7FF9F7449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94" y="2470684"/>
            <a:ext cx="5025164" cy="7431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A14A48C-A47E-4221-A14B-2EA4FD5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43" y="3751882"/>
            <a:ext cx="5532665" cy="855166"/>
          </a:xfrm>
          <a:prstGeom prst="rect">
            <a:avLst/>
          </a:prstGeom>
        </p:spPr>
      </p:pic>
      <p:pic>
        <p:nvPicPr>
          <p:cNvPr id="13" name="Picture 6" descr="Imagem relacionada">
            <a:extLst>
              <a:ext uri="{FF2B5EF4-FFF2-40B4-BE49-F238E27FC236}">
                <a16:creationId xmlns:a16="http://schemas.microsoft.com/office/drawing/2014/main" id="{DCC9772E-AEF7-4F37-9137-3803FA93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5F60725-6597-43E0-97AD-78AE3B06F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2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font-family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907E9AD-7951-4760-86AD-34F90E18F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95270"/>
            <a:ext cx="8229600" cy="339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É uma boa prática terminar a lista com o tipo da fonte principal, pois se nenhuma delas for encontrada, o navegador busca uma fonte do mesmo tipo.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Temos 3 principais tipos de fonte:</a:t>
            </a:r>
          </a:p>
          <a:p>
            <a:pPr marL="0" indent="0" algn="just">
              <a:buNone/>
            </a:pPr>
            <a:r>
              <a:rPr lang="pt-B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pt-BR">
                <a:solidFill>
                  <a:srgbClr val="FF00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ela têm detalhes adicionais nas extremidades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00B0F0"/>
                </a:solidFill>
              </a:rPr>
              <a:t>SANS-SERIF:</a:t>
            </a:r>
            <a:r>
              <a:rPr lang="pt-BR">
                <a:solidFill>
                  <a:schemeClr val="bg1"/>
                </a:solidFill>
              </a:rPr>
              <a:t> ela têm as extremidades retas, sem detalhes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None/>
              <a:defRPr/>
            </a:pPr>
            <a:r>
              <a:rPr lang="en-US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MONOSPACE: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têm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todas</a:t>
            </a:r>
            <a:r>
              <a:rPr lang="en-US">
                <a:solidFill>
                  <a:schemeClr val="bg1"/>
                </a:solidFill>
              </a:rPr>
              <a:t> as </a:t>
            </a:r>
            <a:r>
              <a:rPr lang="en-US" err="1">
                <a:solidFill>
                  <a:schemeClr val="bg1"/>
                </a:solidFill>
              </a:rPr>
              <a:t>letras</a:t>
            </a:r>
            <a:r>
              <a:rPr lang="en-US">
                <a:solidFill>
                  <a:schemeClr val="bg1"/>
                </a:solidFill>
              </a:rPr>
              <a:t> com o </a:t>
            </a:r>
            <a:r>
              <a:rPr lang="en-US" err="1">
                <a:solidFill>
                  <a:schemeClr val="bg1"/>
                </a:solidFill>
              </a:rPr>
              <a:t>mesmo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espaçamento</a:t>
            </a:r>
            <a:endParaRPr lang="en-US">
              <a:solidFill>
                <a:schemeClr val="bg1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pt-BR" sz="2400">
              <a:solidFill>
                <a:schemeClr val="bg1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37A10F-6654-4ED8-AE98-C855E3B8C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85" t="14716" r="16974" b="75106"/>
          <a:stretch/>
        </p:blipFill>
        <p:spPr>
          <a:xfrm>
            <a:off x="557002" y="3647894"/>
            <a:ext cx="7632974" cy="845761"/>
          </a:xfrm>
          <a:prstGeom prst="rect">
            <a:avLst/>
          </a:prstGeom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A4CC2A81-9EA3-41A6-B636-1428D0A2A982}"/>
              </a:ext>
            </a:extLst>
          </p:cNvPr>
          <p:cNvSpPr/>
          <p:nvPr/>
        </p:nvSpPr>
        <p:spPr>
          <a:xfrm rot="5400000">
            <a:off x="2472923" y="2578477"/>
            <a:ext cx="305527" cy="244436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0897537-BC17-44A6-BF24-C88B8AFC8979}"/>
              </a:ext>
            </a:extLst>
          </p:cNvPr>
          <p:cNvSpPr txBox="1"/>
          <p:nvPr/>
        </p:nvSpPr>
        <p:spPr>
          <a:xfrm>
            <a:off x="1603180" y="3012647"/>
            <a:ext cx="204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propriedade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CF6193C1-B7BD-4935-905D-ADBDFF97357D}"/>
              </a:ext>
            </a:extLst>
          </p:cNvPr>
          <p:cNvSpPr/>
          <p:nvPr/>
        </p:nvSpPr>
        <p:spPr>
          <a:xfrm rot="5400000">
            <a:off x="4507657" y="3243289"/>
            <a:ext cx="220402" cy="1162378"/>
          </a:xfrm>
          <a:prstGeom prst="leftBrac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E6F005-260B-4554-BD34-211302992307}"/>
              </a:ext>
            </a:extLst>
          </p:cNvPr>
          <p:cNvSpPr txBox="1"/>
          <p:nvPr/>
        </p:nvSpPr>
        <p:spPr>
          <a:xfrm>
            <a:off x="4133531" y="3066273"/>
            <a:ext cx="9690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92D050"/>
                </a:solidFill>
              </a:rPr>
              <a:t>fonte</a:t>
            </a:r>
            <a:endParaRPr lang="pt-BR" b="1">
              <a:solidFill>
                <a:srgbClr val="92D050"/>
              </a:solidFill>
            </a:endParaRPr>
          </a:p>
        </p:txBody>
      </p:sp>
      <p:sp>
        <p:nvSpPr>
          <p:cNvPr id="23" name="Chave Esquerda 22">
            <a:extLst>
              <a:ext uri="{FF2B5EF4-FFF2-40B4-BE49-F238E27FC236}">
                <a16:creationId xmlns:a16="http://schemas.microsoft.com/office/drawing/2014/main" id="{5949E5C9-CEE3-473E-B80D-A2EA116C1B97}"/>
              </a:ext>
            </a:extLst>
          </p:cNvPr>
          <p:cNvSpPr/>
          <p:nvPr/>
        </p:nvSpPr>
        <p:spPr>
          <a:xfrm rot="5400000">
            <a:off x="6425494" y="2727418"/>
            <a:ext cx="215273" cy="2199253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3721908-6017-4C95-AF62-B4A368335FD6}"/>
              </a:ext>
            </a:extLst>
          </p:cNvPr>
          <p:cNvSpPr txBox="1"/>
          <p:nvPr/>
        </p:nvSpPr>
        <p:spPr>
          <a:xfrm>
            <a:off x="5472254" y="3069585"/>
            <a:ext cx="215504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70C0"/>
                </a:solidFill>
              </a:rPr>
              <a:t>tipo da fonte</a:t>
            </a:r>
            <a:endParaRPr lang="pt-BR" b="1">
              <a:solidFill>
                <a:srgbClr val="0070C0"/>
              </a:solidFill>
            </a:endParaRPr>
          </a:p>
        </p:txBody>
      </p:sp>
      <p:pic>
        <p:nvPicPr>
          <p:cNvPr id="27" name="Picture 6" descr="Imagem relacionada">
            <a:extLst>
              <a:ext uri="{FF2B5EF4-FFF2-40B4-BE49-F238E27FC236}">
                <a16:creationId xmlns:a16="http://schemas.microsoft.com/office/drawing/2014/main" id="{7496393B-2947-49DF-9ED1-111809E0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EDFD2847-8DFD-409D-9BFB-876744AAB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861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921186"/>
            <a:ext cx="4495486" cy="6622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CSS - Fontes</a:t>
            </a:r>
          </a:p>
        </p:txBody>
      </p:sp>
    </p:spTree>
    <p:extLst>
      <p:ext uri="{BB962C8B-B14F-4D97-AF65-F5344CB8AC3E}">
        <p14:creationId xmlns:p14="http://schemas.microsoft.com/office/powerpoint/2010/main" val="408628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705742"/>
            <a:ext cx="4495486" cy="10930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INTRODUÇÃO CSS3</a:t>
            </a:r>
          </a:p>
          <a:p>
            <a:pPr algn="ctr"/>
            <a:r>
              <a:rPr lang="pt-BR" sz="28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Gotham HTF Black" charset="0"/>
                <a:cs typeface="Gotham HTF Black" charset="0"/>
              </a:rPr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398936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font-family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9732492-3614-40ED-914B-4E882FE19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88" y="956095"/>
            <a:ext cx="8229600" cy="32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font</a:t>
            </a:r>
            <a:r>
              <a:rPr lang="pt-BR">
                <a:solidFill>
                  <a:schemeClr val="bg1"/>
                </a:solidFill>
              </a:rPr>
              <a:t>-Family permite especificar a fonte que deve ser usada para qualquer texto dentro do(s) elemento(s) ao qual a regra CSS se aplica.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pt-BR">
                <a:solidFill>
                  <a:schemeClr val="bg1"/>
                </a:solidFill>
              </a:rPr>
              <a:t>Você pode especificar uma lista de fontes separadas por virgulas de modo que, se o usuário não tiver a primeira fonte instalada, o navegador pode tentar usar a próxima da lista.</a:t>
            </a:r>
          </a:p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A02E8C-7110-4BE4-9E7B-D942BE2CC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92" t="15243" r="20344" b="74559"/>
          <a:stretch/>
        </p:blipFill>
        <p:spPr>
          <a:xfrm>
            <a:off x="683603" y="3194702"/>
            <a:ext cx="6802419" cy="813173"/>
          </a:xfrm>
          <a:prstGeom prst="rect">
            <a:avLst/>
          </a:prstGeom>
        </p:spPr>
      </p:pic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19347ECB-9A1A-435A-AEED-FC8122DEFFE3}"/>
              </a:ext>
            </a:extLst>
          </p:cNvPr>
          <p:cNvSpPr/>
          <p:nvPr/>
        </p:nvSpPr>
        <p:spPr>
          <a:xfrm rot="5400000">
            <a:off x="2655709" y="2149601"/>
            <a:ext cx="171081" cy="226128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0B3466-A09E-47BD-AF75-35091CEFE79B}"/>
              </a:ext>
            </a:extLst>
          </p:cNvPr>
          <p:cNvSpPr txBox="1"/>
          <p:nvPr/>
        </p:nvSpPr>
        <p:spPr>
          <a:xfrm>
            <a:off x="1739379" y="2572544"/>
            <a:ext cx="213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propriedade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CBB6FB60-CE69-4B50-8519-DFC9F70B6662}"/>
              </a:ext>
            </a:extLst>
          </p:cNvPr>
          <p:cNvSpPr/>
          <p:nvPr/>
        </p:nvSpPr>
        <p:spPr>
          <a:xfrm rot="5400000">
            <a:off x="5234050" y="1874827"/>
            <a:ext cx="451535" cy="2796363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4DF5C6A-6E10-4919-88B4-CCF69B7B23A0}"/>
              </a:ext>
            </a:extLst>
          </p:cNvPr>
          <p:cNvSpPr txBox="1"/>
          <p:nvPr/>
        </p:nvSpPr>
        <p:spPr>
          <a:xfrm>
            <a:off x="4970424" y="2455839"/>
            <a:ext cx="12585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70C0"/>
                </a:solidFill>
              </a:rPr>
              <a:t>valores</a:t>
            </a:r>
            <a:endParaRPr lang="pt-BR" b="1">
              <a:solidFill>
                <a:srgbClr val="0070C0"/>
              </a:solidFill>
            </a:endParaRPr>
          </a:p>
        </p:txBody>
      </p:sp>
      <p:pic>
        <p:nvPicPr>
          <p:cNvPr id="6" name="Picture 6" descr="Imagem relacionada">
            <a:extLst>
              <a:ext uri="{FF2B5EF4-FFF2-40B4-BE49-F238E27FC236}">
                <a16:creationId xmlns:a16="http://schemas.microsoft.com/office/drawing/2014/main" id="{2F83F57A-DCE8-4357-96B2-2C7B04F8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7DDCACF5-44A6-43DB-BCAE-0AB73DC2C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2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font-family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AD1DAE-9FC9-421D-BD9F-FCCA6DD0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6"/>
            <a:ext cx="8229600" cy="378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000" err="1">
                <a:solidFill>
                  <a:srgbClr val="FFC000"/>
                </a:solidFill>
              </a:rPr>
              <a:t>Fonts-google</a:t>
            </a:r>
            <a:endParaRPr lang="pt-BR" sz="2000">
              <a:solidFill>
                <a:srgbClr val="FFC000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Devemos aplicar em nosso arquivo CSS da seguinte forma:</a:t>
            </a: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OBS. Sem a conexão com a internet as fontes não irão funcionar.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4E2FD4-04AC-4C35-9DF3-D6679E8AA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15" t="12580" b="65529"/>
          <a:stretch/>
        </p:blipFill>
        <p:spPr>
          <a:xfrm>
            <a:off x="323852" y="2232745"/>
            <a:ext cx="8496300" cy="146487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D076C81-524A-47C1-BE99-221EDA33F905}"/>
              </a:ext>
            </a:extLst>
          </p:cNvPr>
          <p:cNvSpPr txBox="1"/>
          <p:nvPr/>
        </p:nvSpPr>
        <p:spPr>
          <a:xfrm>
            <a:off x="6184589" y="2998620"/>
            <a:ext cx="204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FF00"/>
                </a:solidFill>
              </a:rPr>
              <a:t>aplicação</a:t>
            </a:r>
            <a:endParaRPr lang="pt-BR" b="1">
              <a:solidFill>
                <a:srgbClr val="FFFF00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E550E5-0EA4-418A-9AAA-613CC8111B0E}"/>
              </a:ext>
            </a:extLst>
          </p:cNvPr>
          <p:cNvSpPr/>
          <p:nvPr/>
        </p:nvSpPr>
        <p:spPr>
          <a:xfrm>
            <a:off x="323852" y="2991963"/>
            <a:ext cx="5016602" cy="52322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3E83F3A-9714-475D-BCB8-DBCCFF6681B0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340454" y="3253573"/>
            <a:ext cx="844135" cy="665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A102FF8-E08C-4937-B68E-3694D9051C61}"/>
              </a:ext>
            </a:extLst>
          </p:cNvPr>
          <p:cNvSpPr txBox="1"/>
          <p:nvPr/>
        </p:nvSpPr>
        <p:spPr>
          <a:xfrm>
            <a:off x="5267261" y="1464696"/>
            <a:ext cx="3552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chemeClr val="accent2">
                    <a:lumMod val="75000"/>
                  </a:schemeClr>
                </a:solidFill>
              </a:rPr>
              <a:t>Referência da fonte</a:t>
            </a:r>
            <a:endParaRPr lang="pt-BR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7CBEC1D-D7BE-46B7-9BCD-9B0A2089D24A}"/>
              </a:ext>
            </a:extLst>
          </p:cNvPr>
          <p:cNvSpPr/>
          <p:nvPr/>
        </p:nvSpPr>
        <p:spPr>
          <a:xfrm>
            <a:off x="323850" y="2112046"/>
            <a:ext cx="8496300" cy="697476"/>
          </a:xfrm>
          <a:prstGeom prst="roundRect">
            <a:avLst>
              <a:gd name="adj" fmla="val 9181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3651CC9-49C5-4103-AD79-AAAD97D2999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803973" y="1726306"/>
            <a:ext cx="463288" cy="38479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Imagem relacionada">
            <a:extLst>
              <a:ext uri="{FF2B5EF4-FFF2-40B4-BE49-F238E27FC236}">
                <a16:creationId xmlns:a16="http://schemas.microsoft.com/office/drawing/2014/main" id="{B9166187-1EBD-4BA4-A886-31A65324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FD90B7-EAF5-405E-B8A1-196CA3B52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5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font-family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61BEFBC-3121-41B8-A2C0-F802A1BFC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5"/>
            <a:ext cx="8229600" cy="4061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000" err="1">
                <a:solidFill>
                  <a:srgbClr val="FFC000"/>
                </a:solidFill>
              </a:rPr>
              <a:t>Fonts-google</a:t>
            </a:r>
            <a:endParaRPr lang="pt-BR" sz="2000">
              <a:solidFill>
                <a:srgbClr val="FFC000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também utilizar uma fonte personalizada em nossas páginas sem ter que baixar e copiar em nosso projeto. Para isso podemos, por exemplo, utilizar as fontes que o </a:t>
            </a:r>
            <a:r>
              <a:rPr lang="pt-BR" err="1">
                <a:solidFill>
                  <a:schemeClr val="bg1"/>
                </a:solidFill>
              </a:rPr>
              <a:t>google</a:t>
            </a:r>
            <a:r>
              <a:rPr lang="pt-BR">
                <a:solidFill>
                  <a:schemeClr val="bg1"/>
                </a:solidFill>
              </a:rPr>
              <a:t> disponibiliza gratuitamente. Acesse </a:t>
            </a:r>
            <a:r>
              <a:rPr lang="pt-BR" u="sng">
                <a:solidFill>
                  <a:srgbClr val="00B0F0"/>
                </a:solidFill>
              </a:rPr>
              <a:t>https://fonts.google.com/</a:t>
            </a:r>
            <a:r>
              <a:rPr lang="pt-BR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pt-BR" sz="2400">
              <a:solidFill>
                <a:schemeClr val="bg1"/>
              </a:solidFill>
            </a:endParaRPr>
          </a:p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1" name="Picture 6" descr="Imagem relacionada">
            <a:extLst>
              <a:ext uri="{FF2B5EF4-FFF2-40B4-BE49-F238E27FC236}">
                <a16:creationId xmlns:a16="http://schemas.microsoft.com/office/drawing/2014/main" id="{708A897C-BCD8-462D-ACAE-AC8E3478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E160AE1-F411-4BF5-8309-7F473067F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6569F-F690-4AB8-BA31-B02692E0F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924" y="1981717"/>
            <a:ext cx="4547452" cy="28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7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font-size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D7991A2-4CB2-438E-8B37-C793CC674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88" y="1159347"/>
            <a:ext cx="8229600" cy="28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font-size</a:t>
            </a:r>
            <a:r>
              <a:rPr lang="pt-BR">
                <a:solidFill>
                  <a:schemeClr val="bg1"/>
                </a:solidFill>
              </a:rPr>
              <a:t> permite especificar o tamanho da fonte. Podemos utilizar algumas unidades de medida para isso: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00B0F0"/>
                </a:solidFill>
              </a:rPr>
              <a:t>PIXELS: </a:t>
            </a:r>
            <a:r>
              <a:rPr lang="pt-BR">
                <a:solidFill>
                  <a:schemeClr val="bg1"/>
                </a:solidFill>
              </a:rPr>
              <a:t>referente aos pontos da tela, ela permite uma precisão maior para controlar o tamanho das fontes. EX: </a:t>
            </a:r>
            <a:r>
              <a:rPr lang="pt-BR" b="1">
                <a:solidFill>
                  <a:srgbClr val="00B0F0"/>
                </a:solidFill>
              </a:rPr>
              <a:t>80px</a:t>
            </a:r>
            <a:r>
              <a:rPr lang="pt-BR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92D050"/>
                </a:solidFill>
              </a:rPr>
              <a:t>PERCENTAGENS: </a:t>
            </a:r>
            <a:r>
              <a:rPr lang="pt-BR">
                <a:solidFill>
                  <a:schemeClr val="bg1"/>
                </a:solidFill>
              </a:rPr>
              <a:t>Ele altera o tamanho da fonte usando uma percentagem relativa ao seu tamanho padrão. O padrão de textos é 16px.  </a:t>
            </a:r>
            <a:r>
              <a:rPr lang="pt-BR" err="1">
                <a:solidFill>
                  <a:schemeClr val="bg1"/>
                </a:solidFill>
              </a:rPr>
              <a:t>Ex</a:t>
            </a:r>
            <a:r>
              <a:rPr lang="pt-BR">
                <a:solidFill>
                  <a:schemeClr val="bg1"/>
                </a:solidFill>
              </a:rPr>
              <a:t>: </a:t>
            </a:r>
            <a:r>
              <a:rPr lang="pt-BR" b="1">
                <a:solidFill>
                  <a:srgbClr val="92D050"/>
                </a:solidFill>
              </a:rPr>
              <a:t>75%</a:t>
            </a:r>
            <a:r>
              <a:rPr lang="pt-BR" b="1">
                <a:solidFill>
                  <a:schemeClr val="bg1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(sobre 16 seria 12px)</a:t>
            </a: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EMs</a:t>
            </a:r>
            <a:r>
              <a:rPr lang="pt-BR" b="1">
                <a:solidFill>
                  <a:srgbClr val="FFFF0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Um em é equivalente ao tamanho do elemento pai. O padrão das páginas é 16px.  </a:t>
            </a:r>
            <a:r>
              <a:rPr lang="pt-BR" err="1">
                <a:solidFill>
                  <a:schemeClr val="bg1"/>
                </a:solidFill>
              </a:rPr>
              <a:t>Ex</a:t>
            </a:r>
            <a:r>
              <a:rPr lang="pt-BR">
                <a:solidFill>
                  <a:schemeClr val="bg1"/>
                </a:solidFill>
              </a:rPr>
              <a:t>: </a:t>
            </a:r>
            <a:r>
              <a:rPr lang="pt-BR" b="1">
                <a:solidFill>
                  <a:srgbClr val="FFFF00"/>
                </a:solidFill>
              </a:rPr>
              <a:t>1.5em</a:t>
            </a:r>
            <a:r>
              <a:rPr lang="pt-BR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0EA535-B555-4597-BB93-39F65297C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46" t="73328" r="40308" b="13264"/>
          <a:stretch/>
        </p:blipFill>
        <p:spPr>
          <a:xfrm>
            <a:off x="2021363" y="3760594"/>
            <a:ext cx="4009293" cy="1012656"/>
          </a:xfrm>
          <a:prstGeom prst="rect">
            <a:avLst/>
          </a:prstGeom>
        </p:spPr>
      </p:pic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63E2C20-38BF-436D-AFD5-9AC29800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778BED9-0D9B-40FF-82C3-455C63EA0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3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font-weight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0795B6-F47E-4798-9DDB-35B91EB15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6"/>
            <a:ext cx="8229600" cy="272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font-weight</a:t>
            </a:r>
            <a:r>
              <a:rPr lang="pt-BR">
                <a:solidFill>
                  <a:schemeClr val="bg1"/>
                </a:solidFill>
              </a:rPr>
              <a:t> deixa o texto em negrito. Temos duas variáveis desta propriedade: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Normal:</a:t>
            </a:r>
            <a:r>
              <a:rPr lang="pt-BR">
                <a:solidFill>
                  <a:schemeClr val="bg1"/>
                </a:solidFill>
              </a:rPr>
              <a:t> Isso faz com que o texto apareça em um peso normal.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Bold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Isso faz com que o texto apareça em negrito.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B1520BD-29B7-4417-BAD4-E3A40BA0F1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08" t="73906" r="35539" b="15179"/>
          <a:stretch/>
        </p:blipFill>
        <p:spPr>
          <a:xfrm>
            <a:off x="2066123" y="2128261"/>
            <a:ext cx="3905961" cy="7018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7554E4F-6A82-4446-918E-9B161905AF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85" t="75000" r="38462" b="14085"/>
          <a:stretch/>
        </p:blipFill>
        <p:spPr>
          <a:xfrm>
            <a:off x="2066123" y="3430799"/>
            <a:ext cx="3677227" cy="7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font-style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8B4E4C0-E9EE-42BA-9A65-CDAD945B3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5"/>
            <a:ext cx="8229600" cy="417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criar um texto em itálico usamos a propriedade </a:t>
            </a:r>
            <a:r>
              <a:rPr lang="pt-BR" err="1">
                <a:solidFill>
                  <a:schemeClr val="bg1"/>
                </a:solidFill>
              </a:rPr>
              <a:t>font-style</a:t>
            </a:r>
            <a:r>
              <a:rPr lang="pt-BR">
                <a:solidFill>
                  <a:schemeClr val="bg1"/>
                </a:solidFill>
              </a:rPr>
              <a:t>. Temos 3 valores possíveis para esta propriedade: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Normal:</a:t>
            </a:r>
            <a:r>
              <a:rPr lang="pt-BR">
                <a:solidFill>
                  <a:schemeClr val="bg1"/>
                </a:solidFill>
              </a:rPr>
              <a:t> Isso faz com que o texto apareça em um estilo normal.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Italic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Isso faz com que o texto apareça em itálico.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rgbClr val="92D050"/>
                </a:solidFill>
              </a:rPr>
              <a:t>Oblique:</a:t>
            </a:r>
            <a:r>
              <a:rPr lang="pt-BR">
                <a:solidFill>
                  <a:schemeClr val="bg1"/>
                </a:solidFill>
              </a:rPr>
              <a:t> Isso faz com que o texto apareça obliquo.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0000"/>
                </a:solidFill>
              </a:rPr>
              <a:t>OBS.</a:t>
            </a:r>
            <a:r>
              <a:rPr lang="pt-BR">
                <a:solidFill>
                  <a:schemeClr val="bg1"/>
                </a:solidFill>
              </a:rPr>
              <a:t> Se o navegador não localizar a opção itálica da fonte o oblique faz com que ele incline a fonte original.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F29725-D423-4896-A7F5-EB640B48DE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t="74453" r="37538" b="14632"/>
          <a:stretch/>
        </p:blipFill>
        <p:spPr>
          <a:xfrm>
            <a:off x="2039267" y="1709416"/>
            <a:ext cx="2968283" cy="5611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8007BEE-4BA7-4FA8-B0E6-78042AC269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31" t="73906" r="37077" b="15179"/>
          <a:stretch/>
        </p:blipFill>
        <p:spPr>
          <a:xfrm>
            <a:off x="1926726" y="2703932"/>
            <a:ext cx="3080824" cy="5611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E84524C-8061-4C6F-9140-508FF4ED00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00" t="75274" r="36307" b="13811"/>
          <a:stretch/>
        </p:blipFill>
        <p:spPr>
          <a:xfrm>
            <a:off x="1926726" y="3695218"/>
            <a:ext cx="3080824" cy="5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Fontes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font-variant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8B4E4C0-E9EE-42BA-9A65-CDAD945B3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88" y="1195231"/>
            <a:ext cx="8229600" cy="417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É a propriedade que define a variação em tamanho da fonte: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Normal:</a:t>
            </a:r>
            <a:r>
              <a:rPr lang="pt-BR">
                <a:solidFill>
                  <a:schemeClr val="bg1"/>
                </a:solidFill>
              </a:rPr>
              <a:t> não possui alteração no estilo da fonte. (default)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Small-caps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define um “</a:t>
            </a:r>
            <a:r>
              <a:rPr lang="pt-BR" err="1">
                <a:solidFill>
                  <a:schemeClr val="bg1"/>
                </a:solidFill>
              </a:rPr>
              <a:t>caps</a:t>
            </a:r>
            <a:r>
              <a:rPr lang="pt-BR">
                <a:solidFill>
                  <a:schemeClr val="bg1"/>
                </a:solidFill>
              </a:rPr>
              <a:t>” um pouco abaixo da caixa alta.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CC2ECB-9DB1-4E49-AD7F-81A4874DC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44" y="3589386"/>
            <a:ext cx="3848100" cy="5905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04BF8A4-E51E-4D01-BDB5-DDD3F3F59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044" y="2275814"/>
            <a:ext cx="3476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9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921186"/>
            <a:ext cx="4495486" cy="6622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CSS - Textos</a:t>
            </a:r>
          </a:p>
        </p:txBody>
      </p:sp>
    </p:spTree>
    <p:extLst>
      <p:ext uri="{BB962C8B-B14F-4D97-AF65-F5344CB8AC3E}">
        <p14:creationId xmlns:p14="http://schemas.microsoft.com/office/powerpoint/2010/main" val="378855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text-align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9C963D3-97A0-41A0-84C4-C81597FF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88" y="967616"/>
            <a:ext cx="8229600" cy="348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text-align</a:t>
            </a:r>
            <a:r>
              <a:rPr lang="pt-BR">
                <a:solidFill>
                  <a:schemeClr val="bg1"/>
                </a:solidFill>
              </a:rPr>
              <a:t> permite controlar o alinhamento do texto. A propriedade pode receber um dos 4 valores: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left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Isso indica que o texto irá ser alinhado a esquerda.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right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Isso indica que o texto será alinhado a direita.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EC8F4-C8B6-4D6D-BA5F-E7D36DA10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t="74180" r="40153" b="14905"/>
          <a:stretch/>
        </p:blipFill>
        <p:spPr>
          <a:xfrm>
            <a:off x="1997613" y="2339511"/>
            <a:ext cx="2729132" cy="56114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80479-21DD-413F-9BDB-E25B2EFDC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13" y="3400839"/>
            <a:ext cx="3071531" cy="5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1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text-align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9C963D3-97A0-41A0-84C4-C81597FF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54150"/>
            <a:ext cx="8229600" cy="245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b="1">
                <a:solidFill>
                  <a:srgbClr val="92D050"/>
                </a:solidFill>
              </a:rPr>
              <a:t>center:</a:t>
            </a:r>
            <a:r>
              <a:rPr lang="pt-BR">
                <a:solidFill>
                  <a:schemeClr val="bg1"/>
                </a:solidFill>
              </a:rPr>
              <a:t> Isso faz com que o texto se alinhe ao centro.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3300"/>
                </a:solidFill>
              </a:rPr>
              <a:t>justify</a:t>
            </a:r>
            <a:r>
              <a:rPr lang="pt-BR" b="1">
                <a:solidFill>
                  <a:srgbClr val="FF33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Isso faz com que o texto se alinhe dos dois dados.</a:t>
            </a: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EC8F4-C8B6-4D6D-BA5F-E7D36DA10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00" t="74180" r="40153" b="14905"/>
          <a:stretch/>
        </p:blipFill>
        <p:spPr>
          <a:xfrm>
            <a:off x="1997613" y="1832841"/>
            <a:ext cx="2729132" cy="56114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80479-21DD-413F-9BDB-E25B2EFDC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613" y="3233344"/>
            <a:ext cx="3071531" cy="5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2248853"/>
            <a:ext cx="3697184" cy="1038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É uma linguagem de estilos utilizada para definir a apresentação de documentos escritos em HTML.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lang="pt-BR">
              <a:solidFill>
                <a:schemeClr val="bg1"/>
              </a:solidFill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1026" name="Picture 2" descr="Introduction to CSS ( Cascading Style Sheets ) : | by Anupam Roy | Medium">
            <a:extLst>
              <a:ext uri="{FF2B5EF4-FFF2-40B4-BE49-F238E27FC236}">
                <a16:creationId xmlns:a16="http://schemas.microsoft.com/office/drawing/2014/main" id="{C362BF77-3876-47B5-8411-B8F62B1E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62" y="1677115"/>
            <a:ext cx="3878741" cy="2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2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text-transform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EFA63E-30C4-49CE-AEE6-14EB9CA9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6"/>
            <a:ext cx="8229600" cy="355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O </a:t>
            </a:r>
            <a:r>
              <a:rPr lang="pt-BR" err="1">
                <a:solidFill>
                  <a:schemeClr val="bg1"/>
                </a:solidFill>
              </a:rPr>
              <a:t>text-transform</a:t>
            </a:r>
            <a:r>
              <a:rPr lang="pt-BR">
                <a:solidFill>
                  <a:schemeClr val="bg1"/>
                </a:solidFill>
              </a:rPr>
              <a:t> é usado para alterar o uso de maiúsculas e minúsculas no texto. Temo os seguintes valores: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Uppercase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Isso faz com que o texto apareça em maiúsculo.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Lowercase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Isso faz com que o texto apareça em </a:t>
            </a:r>
            <a:r>
              <a:rPr lang="pt-BR" err="1">
                <a:solidFill>
                  <a:schemeClr val="bg1"/>
                </a:solidFill>
              </a:rPr>
              <a:t>minusculo</a:t>
            </a:r>
            <a:r>
              <a:rPr lang="pt-BR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rgbClr val="92D050"/>
                </a:solidFill>
              </a:rPr>
              <a:t>Capitalize:</a:t>
            </a:r>
            <a:r>
              <a:rPr lang="pt-BR">
                <a:solidFill>
                  <a:schemeClr val="bg1"/>
                </a:solidFill>
              </a:rPr>
              <a:t> Isso faz com que a primeira letra de cada palavra do texto apareça em maiúsculo.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483214-03A5-41C5-8F6B-1DF58E30E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31" t="74453" r="27693" b="14632"/>
          <a:stretch/>
        </p:blipFill>
        <p:spPr>
          <a:xfrm>
            <a:off x="1754440" y="2027828"/>
            <a:ext cx="3938953" cy="5611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FFAF24-D7F7-4DC8-AC4D-4F614F566D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93" t="74453" r="25538" b="14632"/>
          <a:stretch/>
        </p:blipFill>
        <p:spPr>
          <a:xfrm>
            <a:off x="1754440" y="3019654"/>
            <a:ext cx="4093699" cy="56114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7F23D36-DC1E-4618-8937-466D04A71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85" t="74726" r="25845" b="14359"/>
          <a:stretch/>
        </p:blipFill>
        <p:spPr>
          <a:xfrm>
            <a:off x="1754440" y="4206756"/>
            <a:ext cx="4093700" cy="5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text-decoration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7FCFB69-2A71-4CEC-BAC3-17DC9BB90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88" y="1002935"/>
            <a:ext cx="8229600" cy="38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O </a:t>
            </a:r>
            <a:r>
              <a:rPr lang="pt-BR" err="1">
                <a:solidFill>
                  <a:schemeClr val="bg1"/>
                </a:solidFill>
              </a:rPr>
              <a:t>text-decoration</a:t>
            </a:r>
            <a:r>
              <a:rPr lang="pt-BR">
                <a:solidFill>
                  <a:schemeClr val="bg1"/>
                </a:solidFill>
              </a:rPr>
              <a:t> permite aplicar 5 valores diferentes: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none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Isso remove qualquer decoração já aplicada no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underline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Adiciona uma linha abaixo do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err="1">
                <a:solidFill>
                  <a:srgbClr val="92D050"/>
                </a:solidFill>
              </a:rPr>
              <a:t>overline</a:t>
            </a:r>
            <a:r>
              <a:rPr lang="pt-BR">
                <a:solidFill>
                  <a:srgbClr val="92D05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Adiciona uma linha acima do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49754BA-86DC-46FA-81AD-A305D5FD0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46" t="74453" r="33846" b="14632"/>
          <a:stretch/>
        </p:blipFill>
        <p:spPr>
          <a:xfrm>
            <a:off x="1426866" y="2011398"/>
            <a:ext cx="3319976" cy="5611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BB3A13D-5D10-4292-9549-E8BDC9D2D2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85" t="74453" r="25846" b="14632"/>
          <a:stretch/>
        </p:blipFill>
        <p:spPr>
          <a:xfrm>
            <a:off x="1426866" y="3023060"/>
            <a:ext cx="4093700" cy="56114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3964C7-E27B-4DB6-8E99-90FA6E1F67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00" t="74788" r="25230" b="14905"/>
          <a:stretch/>
        </p:blipFill>
        <p:spPr>
          <a:xfrm>
            <a:off x="1426866" y="4089989"/>
            <a:ext cx="4093700" cy="5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text-decoration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DF4987D-E9E9-429A-A6D3-D93CB4338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454150"/>
            <a:ext cx="8229600" cy="20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b="1" err="1">
                <a:solidFill>
                  <a:srgbClr val="9933FF"/>
                </a:solidFill>
              </a:rPr>
              <a:t>Line-through</a:t>
            </a:r>
            <a:r>
              <a:rPr lang="pt-BR" b="1">
                <a:solidFill>
                  <a:srgbClr val="9933FF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Adiciona uma linha no meio do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3300"/>
                </a:solidFill>
              </a:rPr>
              <a:t>Underline</a:t>
            </a:r>
            <a:r>
              <a:rPr lang="pt-BR" b="1">
                <a:solidFill>
                  <a:srgbClr val="FF3300"/>
                </a:solidFill>
              </a:rPr>
              <a:t> </a:t>
            </a:r>
            <a:r>
              <a:rPr lang="pt-BR" b="1" err="1">
                <a:solidFill>
                  <a:srgbClr val="FF3300"/>
                </a:solidFill>
              </a:rPr>
              <a:t>overline</a:t>
            </a:r>
            <a:r>
              <a:rPr lang="pt-BR" b="1">
                <a:solidFill>
                  <a:srgbClr val="FF330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Cria uma linha acima e outra abaixo do texto.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7D9104-70CF-4CF7-961B-ADC299A654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92" t="75000" r="22000" b="14085"/>
          <a:stretch/>
        </p:blipFill>
        <p:spPr>
          <a:xfrm>
            <a:off x="1615776" y="1904295"/>
            <a:ext cx="4417256" cy="5611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A384B2-6AF3-4BE0-A91B-FEAAA870A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46" t="75000" r="13474" b="14085"/>
          <a:stretch/>
        </p:blipFill>
        <p:spPr>
          <a:xfrm>
            <a:off x="1615776" y="3349447"/>
            <a:ext cx="5182834" cy="5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text-shadow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38629D0-D68F-467F-A6D7-EA225A284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379423"/>
            <a:ext cx="8229600" cy="85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text-shadow</a:t>
            </a:r>
            <a:r>
              <a:rPr lang="pt-BR">
                <a:solidFill>
                  <a:schemeClr val="bg1"/>
                </a:solidFill>
              </a:rPr>
              <a:t> cria uma sobra nas letras do texto .</a:t>
            </a: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A91249-BF0E-46CD-88AA-780EAFA54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17" y="3078523"/>
            <a:ext cx="5829300" cy="6477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ABEE78-FC81-4A52-B50E-964594D55D32}"/>
              </a:ext>
            </a:extLst>
          </p:cNvPr>
          <p:cNvSpPr txBox="1"/>
          <p:nvPr/>
        </p:nvSpPr>
        <p:spPr>
          <a:xfrm>
            <a:off x="2011974" y="2293732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Horizontal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77EC10A-55C4-44B1-A4CC-0CD5655A288D}"/>
              </a:ext>
            </a:extLst>
          </p:cNvPr>
          <p:cNvSpPr/>
          <p:nvPr/>
        </p:nvSpPr>
        <p:spPr>
          <a:xfrm>
            <a:off x="3770143" y="3113639"/>
            <a:ext cx="633047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9154038-E49E-43D0-BDBE-FF90E6096B52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H="1" flipV="1">
            <a:off x="2891059" y="2816952"/>
            <a:ext cx="1195608" cy="2966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DB54A4-AF13-421F-B36A-DD721E515F75}"/>
              </a:ext>
            </a:extLst>
          </p:cNvPr>
          <p:cNvSpPr txBox="1"/>
          <p:nvPr/>
        </p:nvSpPr>
        <p:spPr>
          <a:xfrm>
            <a:off x="3807316" y="2276973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92D050"/>
                </a:solidFill>
              </a:rPr>
              <a:t>Vertical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4BBD795-2184-4C39-B2AD-3532EFDC1747}"/>
              </a:ext>
            </a:extLst>
          </p:cNvPr>
          <p:cNvSpPr/>
          <p:nvPr/>
        </p:nvSpPr>
        <p:spPr>
          <a:xfrm>
            <a:off x="4480854" y="3109902"/>
            <a:ext cx="618685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E53D397-F71D-473E-8E68-835BE09937F0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H="1" flipV="1">
            <a:off x="4686401" y="2800193"/>
            <a:ext cx="103796" cy="30970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483BE7-5CCC-4A2B-A53A-DF5A9E3A584B}"/>
              </a:ext>
            </a:extLst>
          </p:cNvPr>
          <p:cNvSpPr txBox="1"/>
          <p:nvPr/>
        </p:nvSpPr>
        <p:spPr>
          <a:xfrm>
            <a:off x="5177203" y="2276020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B0F0"/>
                </a:solidFill>
              </a:rPr>
              <a:t>Distorção</a:t>
            </a:r>
            <a:endParaRPr lang="pt-BR" b="1">
              <a:solidFill>
                <a:srgbClr val="00B0F0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BC322AA-DEA6-4E5D-AB50-9E804FEAF82A}"/>
              </a:ext>
            </a:extLst>
          </p:cNvPr>
          <p:cNvSpPr/>
          <p:nvPr/>
        </p:nvSpPr>
        <p:spPr>
          <a:xfrm>
            <a:off x="5177203" y="3095927"/>
            <a:ext cx="589379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2ED92DD-9885-4A71-8AA6-0A7A4C7EB9FE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5471893" y="2799240"/>
            <a:ext cx="584395" cy="29668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2F148E6-8F0A-4B3D-8D6B-284A170049F2}"/>
              </a:ext>
            </a:extLst>
          </p:cNvPr>
          <p:cNvSpPr txBox="1"/>
          <p:nvPr/>
        </p:nvSpPr>
        <p:spPr>
          <a:xfrm>
            <a:off x="6925017" y="2312089"/>
            <a:ext cx="69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FF00"/>
                </a:solidFill>
              </a:rPr>
              <a:t>Cor</a:t>
            </a:r>
            <a:endParaRPr lang="pt-BR" b="1">
              <a:solidFill>
                <a:srgbClr val="FFFF00"/>
              </a:solidFill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6090627-42AC-4DBF-80EB-590DA4C95712}"/>
              </a:ext>
            </a:extLst>
          </p:cNvPr>
          <p:cNvSpPr/>
          <p:nvPr/>
        </p:nvSpPr>
        <p:spPr>
          <a:xfrm>
            <a:off x="5844246" y="3077570"/>
            <a:ext cx="633047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A744F1E-3495-4CF8-AC96-95D2B523054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6160770" y="2835309"/>
            <a:ext cx="1110273" cy="24226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9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Textos – Outras Configurações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5819811-DC6F-47B6-AE90-884040EF6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38" y="967617"/>
            <a:ext cx="8229600" cy="336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b="1" err="1">
                <a:solidFill>
                  <a:srgbClr val="9933FF"/>
                </a:solidFill>
              </a:rPr>
              <a:t>Line-height</a:t>
            </a:r>
            <a:r>
              <a:rPr lang="pt-BR" b="1">
                <a:solidFill>
                  <a:srgbClr val="9933FF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Regula o espaço entre linhas de um parágrafo.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3300"/>
                </a:solidFill>
              </a:rPr>
              <a:t>Letter-spacing</a:t>
            </a:r>
            <a:r>
              <a:rPr lang="pt-BR" b="1">
                <a:solidFill>
                  <a:srgbClr val="FF330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Define o espaçamento entre as letras do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Word-</a:t>
            </a:r>
            <a:r>
              <a:rPr lang="pt-BR" b="1" err="1">
                <a:solidFill>
                  <a:srgbClr val="FFFF00"/>
                </a:solidFill>
              </a:rPr>
              <a:t>spacing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 b="1">
                <a:solidFill>
                  <a:srgbClr val="FF3300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Define o espaçamento entre as palavras do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92D050"/>
                </a:solidFill>
              </a:rPr>
              <a:t>Text-indent</a:t>
            </a:r>
            <a:r>
              <a:rPr lang="pt-BR" b="1">
                <a:solidFill>
                  <a:srgbClr val="92D050"/>
                </a:solidFill>
              </a:rPr>
              <a:t>:</a:t>
            </a:r>
            <a:r>
              <a:rPr lang="pt-BR" b="1">
                <a:solidFill>
                  <a:srgbClr val="FF3300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Recua a primeira linha de um objeto de texto.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8FDF4F-8690-4E22-94D3-88F102CA1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15" t="75273" r="37846" b="13811"/>
          <a:stretch/>
        </p:blipFill>
        <p:spPr>
          <a:xfrm>
            <a:off x="2039816" y="1328834"/>
            <a:ext cx="2883878" cy="5611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FF8725-8ADE-45DA-9AEF-1A310199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23" t="74726" r="33692" b="14358"/>
          <a:stretch/>
        </p:blipFill>
        <p:spPr>
          <a:xfrm>
            <a:off x="2039816" y="2280766"/>
            <a:ext cx="3418449" cy="56114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58E286-02F9-4B5E-BB55-1EDF7D464C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31" t="74453" r="37538" b="14632"/>
          <a:stretch/>
        </p:blipFill>
        <p:spPr>
          <a:xfrm>
            <a:off x="2039816" y="3306540"/>
            <a:ext cx="3038621" cy="56114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A4A9A1C-82C4-47D3-AC10-3647B7C99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9816" y="4330224"/>
            <a:ext cx="3263703" cy="5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1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Exercício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4" name="Picture 6" descr="Imagem relacionada">
            <a:extLst>
              <a:ext uri="{FF2B5EF4-FFF2-40B4-BE49-F238E27FC236}">
                <a16:creationId xmlns:a16="http://schemas.microsoft.com/office/drawing/2014/main" id="{533AC769-CAB4-4959-B093-A4F5614B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360585C-5437-4069-9FF9-20E2C613E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5819811-DC6F-47B6-AE90-884040EF6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38" y="1276141"/>
            <a:ext cx="8229600" cy="305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342900" indent="-342900" algn="just">
              <a:lnSpc>
                <a:spcPts val="2000"/>
              </a:lnSpc>
              <a:spcBef>
                <a:spcPts val="1800"/>
              </a:spcBef>
              <a:buAutoNum type="arabicPeriod"/>
            </a:pPr>
            <a:r>
              <a:rPr lang="pt-BR">
                <a:solidFill>
                  <a:schemeClr val="bg1"/>
                </a:solidFill>
              </a:rPr>
              <a:t>Crie uma página HTML chamada “exercicioCSS1.html”.i </a:t>
            </a:r>
          </a:p>
          <a:p>
            <a:pPr marL="342900" indent="-342900" algn="just">
              <a:lnSpc>
                <a:spcPts val="2000"/>
              </a:lnSpc>
              <a:spcBef>
                <a:spcPts val="1800"/>
              </a:spcBef>
              <a:buAutoNum type="arabicPeriod"/>
            </a:pPr>
            <a:r>
              <a:rPr lang="pt-BR">
                <a:solidFill>
                  <a:schemeClr val="bg1"/>
                </a:solidFill>
              </a:rPr>
              <a:t>Na página coloque o título (h1) “Jornal da FIAP” e 3 </a:t>
            </a:r>
            <a:r>
              <a:rPr lang="pt-BR" err="1">
                <a:solidFill>
                  <a:schemeClr val="bg1"/>
                </a:solidFill>
              </a:rPr>
              <a:t>Div’s</a:t>
            </a:r>
            <a:r>
              <a:rPr lang="pt-BR">
                <a:solidFill>
                  <a:schemeClr val="bg1"/>
                </a:solidFill>
              </a:rPr>
              <a:t> com os títulos (h2) “Tecnologia, Esportes e Negócios”, um em cada </a:t>
            </a:r>
            <a:r>
              <a:rPr lang="pt-BR" err="1">
                <a:solidFill>
                  <a:schemeClr val="bg1"/>
                </a:solidFill>
              </a:rPr>
              <a:t>Div</a:t>
            </a:r>
            <a:r>
              <a:rPr lang="pt-BR">
                <a:solidFill>
                  <a:schemeClr val="bg1"/>
                </a:solidFill>
              </a:rPr>
              <a:t>. Cada uma delas deverá ter 3 parágrafos e uma cor de fundo.</a:t>
            </a:r>
          </a:p>
          <a:p>
            <a:pPr marL="342900" indent="-342900" algn="just">
              <a:lnSpc>
                <a:spcPts val="2000"/>
              </a:lnSpc>
              <a:spcBef>
                <a:spcPts val="1800"/>
              </a:spcBef>
              <a:buAutoNum type="arabicPeriod"/>
            </a:pPr>
            <a:r>
              <a:rPr lang="pt-BR">
                <a:solidFill>
                  <a:schemeClr val="bg1"/>
                </a:solidFill>
              </a:rPr>
              <a:t>Utilizando um bloco </a:t>
            </a:r>
            <a:r>
              <a:rPr lang="pt-BR" err="1">
                <a:solidFill>
                  <a:schemeClr val="bg1"/>
                </a:solidFill>
              </a:rPr>
              <a:t>style</a:t>
            </a:r>
            <a:r>
              <a:rPr lang="pt-BR">
                <a:solidFill>
                  <a:schemeClr val="bg1"/>
                </a:solidFill>
              </a:rPr>
              <a:t> interno, faça pelo menos 5 estilizações no título e parágrafos da área de Tecnologia.</a:t>
            </a:r>
          </a:p>
          <a:p>
            <a:pPr marL="342900" indent="-342900" algn="just">
              <a:lnSpc>
                <a:spcPts val="2000"/>
              </a:lnSpc>
              <a:spcBef>
                <a:spcPts val="1800"/>
              </a:spcBef>
              <a:buAutoNum type="arabicPeriod"/>
            </a:pPr>
            <a:r>
              <a:rPr lang="pt-BR">
                <a:solidFill>
                  <a:schemeClr val="bg1"/>
                </a:solidFill>
              </a:rPr>
              <a:t>Utilizando um folha de estilo externa, faça pelo menos 5 estilizações no título e parágrafos das áreas de Esporte e Negócios.</a:t>
            </a:r>
          </a:p>
        </p:txBody>
      </p:sp>
    </p:spTree>
    <p:extLst>
      <p:ext uri="{BB962C8B-B14F-4D97-AF65-F5344CB8AC3E}">
        <p14:creationId xmlns:p14="http://schemas.microsoft.com/office/powerpoint/2010/main" val="428527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5" y="11636"/>
            <a:ext cx="9144000" cy="5143500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77587" y="1921186"/>
            <a:ext cx="4495486" cy="6622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360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CSS – Box </a:t>
            </a:r>
            <a:r>
              <a:rPr lang="pt-BR" sz="360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Model</a:t>
            </a:r>
            <a:endParaRPr lang="pt-BR" sz="360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8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52" y="981403"/>
            <a:ext cx="8421584" cy="318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O Box </a:t>
            </a:r>
            <a:r>
              <a:rPr lang="pt-BR" err="1">
                <a:solidFill>
                  <a:schemeClr val="bg1"/>
                </a:solidFill>
              </a:rPr>
              <a:t>Model</a:t>
            </a:r>
            <a:r>
              <a:rPr lang="pt-BR">
                <a:solidFill>
                  <a:schemeClr val="bg1"/>
                </a:solidFill>
              </a:rPr>
              <a:t> é essencialmente uma caixa que envolve todos os elementos HTML.</a:t>
            </a: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000">
                <a:solidFill>
                  <a:schemeClr val="bg1"/>
                </a:solidFill>
              </a:rPr>
              <a:t>É constituído por:</a:t>
            </a:r>
          </a:p>
          <a:p>
            <a:pPr lvl="1" algn="just"/>
            <a:r>
              <a:rPr lang="pt-BR" sz="2000" err="1">
                <a:solidFill>
                  <a:schemeClr val="bg1"/>
                </a:solidFill>
              </a:rPr>
              <a:t>Margin</a:t>
            </a:r>
            <a:r>
              <a:rPr lang="pt-BR" sz="2000">
                <a:solidFill>
                  <a:schemeClr val="bg1"/>
                </a:solidFill>
              </a:rPr>
              <a:t>;</a:t>
            </a:r>
          </a:p>
          <a:p>
            <a:pPr lvl="1" algn="just"/>
            <a:r>
              <a:rPr lang="pt-BR" sz="2000" err="1">
                <a:solidFill>
                  <a:schemeClr val="bg1"/>
                </a:solidFill>
              </a:rPr>
              <a:t>Border</a:t>
            </a:r>
            <a:r>
              <a:rPr lang="pt-BR" sz="2000">
                <a:solidFill>
                  <a:schemeClr val="bg1"/>
                </a:solidFill>
              </a:rPr>
              <a:t>;</a:t>
            </a:r>
          </a:p>
          <a:p>
            <a:pPr lvl="1" algn="just"/>
            <a:r>
              <a:rPr lang="pt-BR" sz="2000" err="1">
                <a:solidFill>
                  <a:schemeClr val="bg1"/>
                </a:solidFill>
              </a:rPr>
              <a:t>Padding</a:t>
            </a:r>
            <a:r>
              <a:rPr lang="pt-BR" sz="2000">
                <a:solidFill>
                  <a:schemeClr val="bg1"/>
                </a:solidFill>
              </a:rPr>
              <a:t>;</a:t>
            </a:r>
          </a:p>
          <a:p>
            <a:pPr lvl="1" algn="just"/>
            <a:r>
              <a:rPr lang="pt-BR" sz="2000" err="1">
                <a:solidFill>
                  <a:schemeClr val="bg1"/>
                </a:solidFill>
              </a:rPr>
              <a:t>Content</a:t>
            </a:r>
            <a:r>
              <a:rPr lang="pt-BR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1026" name="Picture 2" descr="The Box Model | Hacker Noon">
            <a:extLst>
              <a:ext uri="{FF2B5EF4-FFF2-40B4-BE49-F238E27FC236}">
                <a16:creationId xmlns:a16="http://schemas.microsoft.com/office/drawing/2014/main" id="{B62F1097-D374-45E5-8D41-E4E613FC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53" y="1719512"/>
            <a:ext cx="5671136" cy="27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28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- Dimensões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592703A-39D3-4542-AF2B-0E00ADA7C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73634"/>
            <a:ext cx="8229600" cy="229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Por padrão, uma caixa recebe o tamanho exato para acomodar seu conteúdo. Podemos fixar estes valores utilizando as propriedades </a:t>
            </a:r>
            <a:r>
              <a:rPr lang="pt-BR" b="1" err="1">
                <a:solidFill>
                  <a:srgbClr val="92D050"/>
                </a:solidFill>
              </a:rPr>
              <a:t>width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b="1" err="1">
                <a:solidFill>
                  <a:srgbClr val="92D050"/>
                </a:solidFill>
              </a:rPr>
              <a:t>height</a:t>
            </a:r>
            <a:r>
              <a:rPr lang="pt-BR">
                <a:solidFill>
                  <a:schemeClr val="bg1"/>
                </a:solidFill>
              </a:rPr>
              <a:t>. Para isso podemos fixar os valores em pixels ou percentagem.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width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Define a largura do elemento.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00B0F0"/>
                </a:solidFill>
              </a:rPr>
              <a:t>height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Define a altura do elemento.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0318E2E-8212-4630-805C-373EC0162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471241"/>
            <a:ext cx="61341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Limitando largura e altura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E92C5B7-D012-4A3D-BF22-A492F8FFC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81653"/>
            <a:ext cx="8229600" cy="234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Alguns designs de página se expandem e se contraem para se adaptar ao tamanho das telas, com estas propriedades podemos limitar estas adaptações dando valores máximos e mínimos: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Min-</a:t>
            </a:r>
            <a:r>
              <a:rPr lang="pt-BR" b="1" err="1">
                <a:solidFill>
                  <a:srgbClr val="FFFF00"/>
                </a:solidFill>
              </a:rPr>
              <a:t>width</a:t>
            </a:r>
            <a:r>
              <a:rPr lang="pt-BR" b="1">
                <a:solidFill>
                  <a:srgbClr val="FFFF00"/>
                </a:solidFill>
              </a:rPr>
              <a:t> e </a:t>
            </a:r>
            <a:r>
              <a:rPr lang="pt-BR" b="1" err="1">
                <a:solidFill>
                  <a:srgbClr val="FFFF00"/>
                </a:solidFill>
              </a:rPr>
              <a:t>max-width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Para definir mínimo e máximo para largura.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00B0F0"/>
                </a:solidFill>
              </a:rPr>
              <a:t>Min-</a:t>
            </a:r>
            <a:r>
              <a:rPr lang="pt-BR" b="1" err="1">
                <a:solidFill>
                  <a:srgbClr val="00B0F0"/>
                </a:solidFill>
              </a:rPr>
              <a:t>height</a:t>
            </a:r>
            <a:r>
              <a:rPr lang="pt-BR" b="1">
                <a:solidFill>
                  <a:srgbClr val="00B0F0"/>
                </a:solidFill>
              </a:rPr>
              <a:t> e </a:t>
            </a:r>
            <a:r>
              <a:rPr lang="pt-BR" b="1" err="1">
                <a:solidFill>
                  <a:srgbClr val="00B0F0"/>
                </a:solidFill>
              </a:rPr>
              <a:t>max-height</a:t>
            </a:r>
            <a:r>
              <a:rPr lang="pt-BR" b="1">
                <a:solidFill>
                  <a:srgbClr val="00B0F0"/>
                </a:solidFill>
              </a:rPr>
              <a:t>: </a:t>
            </a:r>
            <a:r>
              <a:rPr lang="pt-BR">
                <a:solidFill>
                  <a:schemeClr val="bg1"/>
                </a:solidFill>
              </a:rPr>
              <a:t>Para definir mínimo e máximo para altura.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2BC1E0-513E-44D6-9031-38C556435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87" y="3333437"/>
            <a:ext cx="54197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3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7" y="1397657"/>
            <a:ext cx="3697184" cy="286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Linguagem criada pelo W3C para definir estilos (cores, tipologia, posicionamento, etc.) em páginas web. Possibilita que determinadas propriedades sejam aplicadas ao mesmo tempo a todos elementos de uma página ou site que estejam marcados com uma </a:t>
            </a:r>
            <a:r>
              <a:rPr lang="pt-BR" err="1">
                <a:solidFill>
                  <a:schemeClr val="bg1"/>
                </a:solidFill>
              </a:rPr>
              <a:t>tag</a:t>
            </a:r>
            <a:r>
              <a:rPr lang="pt-BR">
                <a:solidFill>
                  <a:schemeClr val="bg1"/>
                </a:solidFill>
              </a:rPr>
              <a:t> específica. Facilitam a formatação e manutenção de páginas web.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2050" name="Picture 2" descr="Convenções de nomenclatura CSS que vai poupar horas de depuração | by  Henrique Melanda | Medium">
            <a:extLst>
              <a:ext uri="{FF2B5EF4-FFF2-40B4-BE49-F238E27FC236}">
                <a16:creationId xmlns:a16="http://schemas.microsoft.com/office/drawing/2014/main" id="{DDAF8F2E-201A-49A6-87B1-6453D87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8921"/>
            <a:ext cx="3834476" cy="21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4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Overflow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5BAF5-297B-47F7-A639-AFADE6183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81654"/>
            <a:ext cx="8229600" cy="31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usar a propriedade overflow para tratar como o conteúdo das caixas devem se comportar quando ficam maiores que ela. Temos duas opções: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overflow: </a:t>
            </a:r>
            <a:r>
              <a:rPr lang="pt-BR" b="1" err="1">
                <a:solidFill>
                  <a:srgbClr val="FFFF00"/>
                </a:solidFill>
              </a:rPr>
              <a:t>hidden</a:t>
            </a:r>
            <a:r>
              <a:rPr lang="pt-BR" b="1">
                <a:solidFill>
                  <a:schemeClr val="bg1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oculta qualquer conteúdo que não caiba na caixa.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00B0F0"/>
                </a:solidFill>
              </a:rPr>
              <a:t>overflow: scroll</a:t>
            </a:r>
            <a:r>
              <a:rPr lang="pt-BR" b="1">
                <a:solidFill>
                  <a:schemeClr val="bg1"/>
                </a:solidFill>
              </a:rPr>
              <a:t>:</a:t>
            </a:r>
            <a:r>
              <a:rPr lang="pt-BR" b="1">
                <a:solidFill>
                  <a:srgbClr val="00B0F0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adiciona uma barra de rolagem para rolar o conteúdo.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92D050"/>
                </a:solidFill>
              </a:rPr>
              <a:t>overflow: auto</a:t>
            </a:r>
            <a:r>
              <a:rPr lang="pt-BR" b="1">
                <a:solidFill>
                  <a:schemeClr val="bg1"/>
                </a:solidFill>
              </a:rPr>
              <a:t>:</a:t>
            </a:r>
            <a:r>
              <a:rPr lang="pt-BR" b="1">
                <a:solidFill>
                  <a:srgbClr val="00B0F0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se for necessário, adiciona uma barra de rolagem para rolar o conteúdo.</a:t>
            </a: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AD25B7B-B674-4F47-9CBB-965030A5A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312" y="3808413"/>
            <a:ext cx="5400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6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Bordas Espessura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47B4E80-5BCB-4E81-92BE-C5FBBAFFF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79211"/>
            <a:ext cx="8421584" cy="426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sz="1600">
                <a:solidFill>
                  <a:schemeClr val="bg1"/>
                </a:solidFill>
              </a:rPr>
              <a:t>Cada caixa tem uma borda (mesmo que ela não estiver visível ou for especificada para ter 0px de largura). A borda contorna e determina a caixa. Para visualizarmos a borda precisamos definir as três propriedades principais: largura, estilo e cor.</a:t>
            </a:r>
          </a:p>
          <a:p>
            <a:pPr marL="0" indent="0" algn="just">
              <a:buNone/>
            </a:pPr>
            <a:r>
              <a:rPr lang="pt-BR" sz="1600" b="1" err="1">
                <a:solidFill>
                  <a:srgbClr val="FFFF00"/>
                </a:solidFill>
              </a:rPr>
              <a:t>Border-width</a:t>
            </a:r>
            <a:r>
              <a:rPr lang="pt-BR" sz="1600" b="1">
                <a:solidFill>
                  <a:srgbClr val="FFFF00"/>
                </a:solidFill>
              </a:rPr>
              <a:t>:</a:t>
            </a:r>
            <a:r>
              <a:rPr lang="pt-BR" sz="1600">
                <a:solidFill>
                  <a:schemeClr val="bg1"/>
                </a:solidFill>
              </a:rPr>
              <a:t> Define a largura de uma borda. Podemos definir uma largura para todas as bordas do elemento ou definir a largura de cada borda.</a:t>
            </a:r>
          </a:p>
          <a:p>
            <a:pPr marL="0" indent="0" algn="just">
              <a:buNone/>
            </a:pPr>
            <a:endParaRPr lang="pt-BR" sz="16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6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1600">
                <a:solidFill>
                  <a:schemeClr val="bg1"/>
                </a:solidFill>
              </a:rPr>
              <a:t>Para definir cada lado usamos:</a:t>
            </a:r>
          </a:p>
          <a:p>
            <a:pPr marL="0" indent="0">
              <a:buNone/>
            </a:pPr>
            <a:r>
              <a:rPr lang="pt-BR" sz="1600" err="1">
                <a:solidFill>
                  <a:srgbClr val="92D050"/>
                </a:solidFill>
              </a:rPr>
              <a:t>border</a:t>
            </a:r>
            <a:r>
              <a:rPr lang="pt-BR" sz="1600">
                <a:solidFill>
                  <a:srgbClr val="92D050"/>
                </a:solidFill>
              </a:rPr>
              <a:t>-top-</a:t>
            </a:r>
            <a:r>
              <a:rPr lang="pt-BR" sz="1600" err="1">
                <a:solidFill>
                  <a:srgbClr val="92D050"/>
                </a:solidFill>
              </a:rPr>
              <a:t>width</a:t>
            </a:r>
            <a:r>
              <a:rPr lang="pt-BR" sz="1600">
                <a:solidFill>
                  <a:srgbClr val="92D050"/>
                </a:solidFill>
              </a:rPr>
              <a:t> (acima)</a:t>
            </a:r>
            <a:r>
              <a:rPr lang="pt-BR" sz="1600">
                <a:solidFill>
                  <a:schemeClr val="bg1"/>
                </a:solidFill>
              </a:rPr>
              <a:t>| </a:t>
            </a:r>
            <a:r>
              <a:rPr lang="pt-BR" sz="1600" err="1">
                <a:solidFill>
                  <a:srgbClr val="00B0F0"/>
                </a:solidFill>
              </a:rPr>
              <a:t>border-right-width</a:t>
            </a:r>
            <a:r>
              <a:rPr lang="pt-BR" sz="1600">
                <a:solidFill>
                  <a:srgbClr val="00B0F0"/>
                </a:solidFill>
              </a:rPr>
              <a:t> (direita)</a:t>
            </a:r>
            <a:r>
              <a:rPr lang="pt-BR" sz="1600">
                <a:solidFill>
                  <a:schemeClr val="bg1"/>
                </a:solidFill>
              </a:rPr>
              <a:t>| </a:t>
            </a:r>
            <a:r>
              <a:rPr lang="pt-BR" sz="1600" err="1">
                <a:solidFill>
                  <a:schemeClr val="accent4">
                    <a:lumMod val="75000"/>
                  </a:schemeClr>
                </a:solidFill>
              </a:rPr>
              <a:t>border-bottom-width</a:t>
            </a:r>
            <a:r>
              <a:rPr lang="pt-BR" sz="1600">
                <a:solidFill>
                  <a:schemeClr val="accent4">
                    <a:lumMod val="75000"/>
                  </a:schemeClr>
                </a:solidFill>
              </a:rPr>
              <a:t> (abaixo)</a:t>
            </a:r>
            <a:r>
              <a:rPr lang="pt-BR" sz="1600">
                <a:solidFill>
                  <a:schemeClr val="bg1"/>
                </a:solidFill>
              </a:rPr>
              <a:t>| </a:t>
            </a:r>
            <a:r>
              <a:rPr lang="pt-BR" sz="1600" err="1">
                <a:solidFill>
                  <a:srgbClr val="FF0000"/>
                </a:solidFill>
              </a:rPr>
              <a:t>border-left-width</a:t>
            </a:r>
            <a:r>
              <a:rPr lang="pt-BR" sz="1600">
                <a:solidFill>
                  <a:srgbClr val="FF0000"/>
                </a:solidFill>
              </a:rPr>
              <a:t> (esquerda)</a:t>
            </a: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10D097-E42A-493D-AD3C-0422F2C4E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25" y="2185189"/>
            <a:ext cx="2657287" cy="3875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441C47-6980-41FC-9415-0355DE550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055" y="3520052"/>
            <a:ext cx="6443173" cy="7036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53BF6D-542E-4ACE-AAEE-374F20A65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055" y="4437004"/>
            <a:ext cx="4358587" cy="3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0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Bordas estilo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E6CE1-540B-49A4-86AA-CF8724F2B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21" y="1017322"/>
            <a:ext cx="8564446" cy="396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endParaRPr lang="pt-BR" sz="1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Border-style</a:t>
            </a:r>
            <a:r>
              <a:rPr lang="pt-BR" b="1">
                <a:solidFill>
                  <a:srgbClr val="FFFF00"/>
                </a:solidFill>
              </a:rPr>
              <a:t>:</a:t>
            </a:r>
            <a:r>
              <a:rPr lang="pt-BR">
                <a:solidFill>
                  <a:schemeClr val="bg1"/>
                </a:solidFill>
              </a:rPr>
              <a:t> Define o estilo de uma borda. Podemos definir um estilo para todas as bordas do elemento ou definir o estilo de cada borda.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definir cada lado usamos:</a:t>
            </a:r>
          </a:p>
          <a:p>
            <a:pPr marL="0" indent="0">
              <a:buNone/>
            </a:pPr>
            <a:r>
              <a:rPr lang="pt-BR" err="1">
                <a:solidFill>
                  <a:srgbClr val="92D050"/>
                </a:solidFill>
              </a:rPr>
              <a:t>border</a:t>
            </a:r>
            <a:r>
              <a:rPr lang="pt-BR">
                <a:solidFill>
                  <a:srgbClr val="92D050"/>
                </a:solidFill>
              </a:rPr>
              <a:t>-top-</a:t>
            </a:r>
            <a:r>
              <a:rPr lang="pt-BR" err="1">
                <a:solidFill>
                  <a:srgbClr val="92D050"/>
                </a:solidFill>
              </a:rPr>
              <a:t>style</a:t>
            </a:r>
            <a:r>
              <a:rPr lang="pt-BR">
                <a:solidFill>
                  <a:srgbClr val="92D050"/>
                </a:solidFill>
              </a:rPr>
              <a:t> (acima)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00B0F0"/>
                </a:solidFill>
              </a:rPr>
              <a:t>border-right-style</a:t>
            </a:r>
            <a:r>
              <a:rPr lang="pt-BR">
                <a:solidFill>
                  <a:srgbClr val="00B0F0"/>
                </a:solidFill>
              </a:rPr>
              <a:t> (direita)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chemeClr val="accent4">
                    <a:lumMod val="75000"/>
                  </a:schemeClr>
                </a:solidFill>
              </a:rPr>
              <a:t>border-bottom-style</a:t>
            </a:r>
            <a:r>
              <a:rPr lang="pt-BR">
                <a:solidFill>
                  <a:schemeClr val="accent4">
                    <a:lumMod val="75000"/>
                  </a:schemeClr>
                </a:solidFill>
              </a:rPr>
              <a:t> (abaixo)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FF0000"/>
                </a:solidFill>
              </a:rPr>
              <a:t>border-left-style</a:t>
            </a:r>
            <a:r>
              <a:rPr lang="pt-BR">
                <a:solidFill>
                  <a:srgbClr val="FF0000"/>
                </a:solidFill>
              </a:rPr>
              <a:t> (esquerda)</a:t>
            </a: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9BCDD4-2B8E-4664-961E-8B6CD844C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981" y="1807854"/>
            <a:ext cx="3543300" cy="409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052048-4304-4DE0-9CEC-F2D300E44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530" y="3345689"/>
            <a:ext cx="7357998" cy="7471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753DAC3-2B1F-491C-B2B8-27B5BD26B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131" y="4345006"/>
            <a:ext cx="6600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Bordas cor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B0AD74-A6A1-421C-B46C-47ABCF966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21" y="879211"/>
            <a:ext cx="8564446" cy="36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Border</a:t>
            </a:r>
            <a:r>
              <a:rPr lang="pt-BR" b="1">
                <a:solidFill>
                  <a:srgbClr val="FFFF00"/>
                </a:solidFill>
              </a:rPr>
              <a:t>-color:</a:t>
            </a:r>
            <a:r>
              <a:rPr lang="pt-BR">
                <a:solidFill>
                  <a:schemeClr val="bg1"/>
                </a:solidFill>
              </a:rPr>
              <a:t> Define a cor de uma borda. Podemos definir uma cor para todas as bordas do elemento ou definir a cor de cada borda.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10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definir cada lado usamos:</a:t>
            </a:r>
          </a:p>
          <a:p>
            <a:pPr marL="0" indent="0">
              <a:buNone/>
            </a:pPr>
            <a:r>
              <a:rPr lang="pt-BR" err="1">
                <a:solidFill>
                  <a:srgbClr val="92D050"/>
                </a:solidFill>
              </a:rPr>
              <a:t>border</a:t>
            </a:r>
            <a:r>
              <a:rPr lang="pt-BR">
                <a:solidFill>
                  <a:srgbClr val="92D050"/>
                </a:solidFill>
              </a:rPr>
              <a:t>-top-color (acima)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00B0F0"/>
                </a:solidFill>
              </a:rPr>
              <a:t>border</a:t>
            </a:r>
            <a:r>
              <a:rPr lang="pt-BR">
                <a:solidFill>
                  <a:srgbClr val="00B0F0"/>
                </a:solidFill>
              </a:rPr>
              <a:t>-</a:t>
            </a:r>
            <a:r>
              <a:rPr lang="pt-BR" err="1">
                <a:solidFill>
                  <a:srgbClr val="00B0F0"/>
                </a:solidFill>
              </a:rPr>
              <a:t>right</a:t>
            </a:r>
            <a:r>
              <a:rPr lang="pt-BR">
                <a:solidFill>
                  <a:srgbClr val="00B0F0"/>
                </a:solidFill>
              </a:rPr>
              <a:t>-color (direita)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chemeClr val="accent4">
                    <a:lumMod val="75000"/>
                  </a:schemeClr>
                </a:solidFill>
              </a:rPr>
              <a:t>border</a:t>
            </a:r>
            <a:r>
              <a:rPr lang="pt-BR">
                <a:solidFill>
                  <a:schemeClr val="accent4">
                    <a:lumMod val="75000"/>
                  </a:schemeClr>
                </a:solidFill>
              </a:rPr>
              <a:t>-</a:t>
            </a:r>
            <a:r>
              <a:rPr lang="pt-BR" err="1">
                <a:solidFill>
                  <a:schemeClr val="accent4">
                    <a:lumMod val="75000"/>
                  </a:schemeClr>
                </a:solidFill>
              </a:rPr>
              <a:t>bottom</a:t>
            </a:r>
            <a:r>
              <a:rPr lang="pt-BR">
                <a:solidFill>
                  <a:schemeClr val="accent4">
                    <a:lumMod val="75000"/>
                  </a:schemeClr>
                </a:solidFill>
              </a:rPr>
              <a:t>-color (abaixo)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FF0000"/>
                </a:solidFill>
              </a:rPr>
              <a:t>border</a:t>
            </a:r>
            <a:r>
              <a:rPr lang="pt-BR">
                <a:solidFill>
                  <a:srgbClr val="FF0000"/>
                </a:solidFill>
              </a:rPr>
              <a:t>-</a:t>
            </a:r>
            <a:r>
              <a:rPr lang="pt-BR" err="1">
                <a:solidFill>
                  <a:srgbClr val="FF0000"/>
                </a:solidFill>
              </a:rPr>
              <a:t>left</a:t>
            </a:r>
            <a:r>
              <a:rPr lang="pt-BR">
                <a:solidFill>
                  <a:srgbClr val="FF0000"/>
                </a:solidFill>
              </a:rPr>
              <a:t>-color (esquerda)</a:t>
            </a: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6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EB29D7-0A22-4F4E-9F7D-03F49762C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444" y="1463316"/>
            <a:ext cx="3355279" cy="4307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7226D5-5264-46C5-A4AA-8ABF20C61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94" y="2921919"/>
            <a:ext cx="6375088" cy="65821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F6EDA51-CB99-45B2-950F-236F49FEB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008" y="3701100"/>
            <a:ext cx="4303312" cy="35227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A0E814-4391-4514-974F-D431537273C1}"/>
              </a:ext>
            </a:extLst>
          </p:cNvPr>
          <p:cNvSpPr txBox="1"/>
          <p:nvPr/>
        </p:nvSpPr>
        <p:spPr>
          <a:xfrm>
            <a:off x="386171" y="4198745"/>
            <a:ext cx="7889651" cy="817245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FF8585"/>
            </a:solidFill>
          </a:ln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OBS. É muito comum aplicarmos as três propriedades de uma só vez, da seguinte </a:t>
            </a:r>
            <a:r>
              <a:rPr lang="pt-BR" b="1" err="1">
                <a:solidFill>
                  <a:schemeClr val="bg1"/>
                </a:solidFill>
              </a:rPr>
              <a:t>forma:</a:t>
            </a:r>
            <a:r>
              <a:rPr lang="pt-BR" sz="2400" b="1" err="1">
                <a:solidFill>
                  <a:srgbClr val="FF0000"/>
                </a:solidFill>
              </a:rPr>
              <a:t>a</a:t>
            </a:r>
            <a:endParaRPr lang="pt-BR" sz="4800">
              <a:solidFill>
                <a:srgbClr val="FF0000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54F446B-E417-4F41-926B-A20825F84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231" y="4579401"/>
            <a:ext cx="3484750" cy="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Bordas estilo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A494FDC-779E-4B10-9356-865330B94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84" y="1259248"/>
            <a:ext cx="8187104" cy="53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utilizar todos estes estilos de bordas em nossas aplicações:</a:t>
            </a:r>
          </a:p>
        </p:txBody>
      </p:sp>
      <p:pic>
        <p:nvPicPr>
          <p:cNvPr id="3" name="Picture 2" descr="Diferentes tipos de bordas">
            <a:extLst>
              <a:ext uri="{FF2B5EF4-FFF2-40B4-BE49-F238E27FC236}">
                <a16:creationId xmlns:a16="http://schemas.microsoft.com/office/drawing/2014/main" id="{D95D4B26-57CF-4DDD-A039-D8E3DEB9B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48827"/>
          <a:stretch/>
        </p:blipFill>
        <p:spPr bwMode="auto">
          <a:xfrm>
            <a:off x="1017428" y="1677675"/>
            <a:ext cx="2679139" cy="2946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Diferentes tipos de bordas">
            <a:extLst>
              <a:ext uri="{FF2B5EF4-FFF2-40B4-BE49-F238E27FC236}">
                <a16:creationId xmlns:a16="http://schemas.microsoft.com/office/drawing/2014/main" id="{21688BD1-8889-4264-89BB-56082986F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t="51389"/>
          <a:stretch/>
        </p:blipFill>
        <p:spPr bwMode="auto">
          <a:xfrm>
            <a:off x="4223528" y="1677675"/>
            <a:ext cx="2820367" cy="2946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35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Preenchimento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46CA9A5-7E52-4E93-9F75-EE183DF0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46125"/>
            <a:ext cx="8421584" cy="399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padding</a:t>
            </a:r>
            <a:r>
              <a:rPr lang="pt-BR">
                <a:solidFill>
                  <a:schemeClr val="bg1"/>
                </a:solidFill>
              </a:rPr>
              <a:t> permite especificar quanto será o espaço terá entre o conteúdo e a borda do elemento.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define um preenchimento para todos os lados do conteúdo ou definir o preenchimento de cada lado.</a:t>
            </a:r>
          </a:p>
          <a:p>
            <a:pPr marL="0" indent="0" algn="just">
              <a:buNone/>
            </a:pPr>
            <a:endParaRPr lang="pt-BR" sz="105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definir cada lado usamos:</a:t>
            </a:r>
          </a:p>
          <a:p>
            <a:pPr marL="0" indent="0">
              <a:buNone/>
            </a:pPr>
            <a:r>
              <a:rPr lang="pt-BR" err="1">
                <a:solidFill>
                  <a:srgbClr val="92D050"/>
                </a:solidFill>
              </a:rPr>
              <a:t>padding</a:t>
            </a:r>
            <a:r>
              <a:rPr lang="pt-BR">
                <a:solidFill>
                  <a:srgbClr val="92D050"/>
                </a:solidFill>
              </a:rPr>
              <a:t>-top (acima)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00B0F0"/>
                </a:solidFill>
              </a:rPr>
              <a:t>padding-right</a:t>
            </a:r>
            <a:r>
              <a:rPr lang="pt-BR">
                <a:solidFill>
                  <a:srgbClr val="00B0F0"/>
                </a:solidFill>
              </a:rPr>
              <a:t> (direita)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chemeClr val="accent4">
                    <a:lumMod val="75000"/>
                  </a:schemeClr>
                </a:solidFill>
              </a:rPr>
              <a:t>padding-bottom</a:t>
            </a:r>
            <a:r>
              <a:rPr lang="pt-BR">
                <a:solidFill>
                  <a:schemeClr val="accent4">
                    <a:lumMod val="75000"/>
                  </a:schemeClr>
                </a:solidFill>
              </a:rPr>
              <a:t> (abaixo)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FF0000"/>
                </a:solidFill>
              </a:rPr>
              <a:t>padding-left</a:t>
            </a:r>
            <a:r>
              <a:rPr lang="pt-BR">
                <a:solidFill>
                  <a:srgbClr val="FF0000"/>
                </a:solidFill>
              </a:rPr>
              <a:t> (esquerda)</a:t>
            </a: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6020A3-27EC-4535-9A37-4A63C200B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991" y="2172494"/>
            <a:ext cx="2376466" cy="3824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E1DE4B-1A3C-49B5-A7C9-5C6F5255C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7" y="3379813"/>
            <a:ext cx="6141667" cy="7954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49B1D2-34D8-44CE-A728-A11F72020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527" y="4442905"/>
            <a:ext cx="4046585" cy="4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1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Margem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3DC13-64E8-44DA-B0B1-32EA110D7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765176"/>
            <a:ext cx="8421584" cy="386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err="1">
                <a:solidFill>
                  <a:schemeClr val="bg1"/>
                </a:solidFill>
              </a:rPr>
              <a:t>margin</a:t>
            </a:r>
            <a:r>
              <a:rPr lang="pt-BR">
                <a:solidFill>
                  <a:schemeClr val="bg1"/>
                </a:solidFill>
              </a:rPr>
              <a:t> define o espaço entre o elemento e os demais elementos da página.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define o espaço para todos os lados da caixa ou definir o espaço de cada lado.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definir cada lado usamos:</a:t>
            </a:r>
          </a:p>
          <a:p>
            <a:pPr marL="0" indent="0">
              <a:buNone/>
            </a:pPr>
            <a:r>
              <a:rPr lang="pt-BR" err="1">
                <a:solidFill>
                  <a:srgbClr val="92D050"/>
                </a:solidFill>
              </a:rPr>
              <a:t>margin</a:t>
            </a:r>
            <a:r>
              <a:rPr lang="pt-BR">
                <a:solidFill>
                  <a:srgbClr val="92D050"/>
                </a:solidFill>
              </a:rPr>
              <a:t>-top (acima)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00B0F0"/>
                </a:solidFill>
              </a:rPr>
              <a:t>margin-right</a:t>
            </a:r>
            <a:r>
              <a:rPr lang="pt-BR">
                <a:solidFill>
                  <a:srgbClr val="00B0F0"/>
                </a:solidFill>
              </a:rPr>
              <a:t> (direita)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chemeClr val="accent4">
                    <a:lumMod val="75000"/>
                  </a:schemeClr>
                </a:solidFill>
              </a:rPr>
              <a:t>margin-bottom</a:t>
            </a:r>
            <a:r>
              <a:rPr lang="pt-BR">
                <a:solidFill>
                  <a:schemeClr val="accent4">
                    <a:lumMod val="75000"/>
                  </a:schemeClr>
                </a:solidFill>
              </a:rPr>
              <a:t> (abaixo)</a:t>
            </a:r>
            <a:r>
              <a:rPr lang="pt-BR">
                <a:solidFill>
                  <a:schemeClr val="bg1"/>
                </a:solidFill>
              </a:rPr>
              <a:t>| </a:t>
            </a:r>
            <a:r>
              <a:rPr lang="pt-BR" err="1">
                <a:solidFill>
                  <a:srgbClr val="FF0000"/>
                </a:solidFill>
              </a:rPr>
              <a:t>margin-left</a:t>
            </a:r>
            <a:r>
              <a:rPr lang="pt-BR">
                <a:solidFill>
                  <a:srgbClr val="FF0000"/>
                </a:solidFill>
              </a:rPr>
              <a:t> (esquerda)</a:t>
            </a: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CC4B773-A324-4FEE-831B-9B6CBEE5A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734" y="1763218"/>
            <a:ext cx="2314575" cy="400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441CF4-4595-438B-8E71-6AE2808C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356" y="3069330"/>
            <a:ext cx="6048375" cy="828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4FB8A68-68CB-463F-920E-E19415050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356" y="4245295"/>
            <a:ext cx="4200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Margem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0ECF9A6-831B-4AAB-9F79-588BE11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44576"/>
            <a:ext cx="8421584" cy="31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Para centralizarmos uma caixa podemos utilizar o valor </a:t>
            </a:r>
            <a:r>
              <a:rPr lang="pt-BR">
                <a:solidFill>
                  <a:srgbClr val="FFFF00"/>
                </a:solidFill>
              </a:rPr>
              <a:t>auto</a:t>
            </a:r>
            <a:r>
              <a:rPr lang="pt-BR">
                <a:solidFill>
                  <a:schemeClr val="bg1"/>
                </a:solidFill>
              </a:rPr>
              <a:t> para as margens direita e esquerda.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também resumir agrupando top com </a:t>
            </a:r>
            <a:r>
              <a:rPr lang="pt-BR" err="1">
                <a:solidFill>
                  <a:schemeClr val="bg1"/>
                </a:solidFill>
              </a:rPr>
              <a:t>bottom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bg1"/>
                </a:solidFill>
              </a:rPr>
              <a:t>right</a:t>
            </a:r>
            <a:r>
              <a:rPr lang="pt-BR">
                <a:solidFill>
                  <a:schemeClr val="bg1"/>
                </a:solidFill>
              </a:rPr>
              <a:t> com </a:t>
            </a:r>
            <a:r>
              <a:rPr lang="pt-BR" err="1">
                <a:solidFill>
                  <a:schemeClr val="bg1"/>
                </a:solidFill>
              </a:rPr>
              <a:t>left</a:t>
            </a:r>
            <a:r>
              <a:rPr lang="pt-BR">
                <a:solidFill>
                  <a:schemeClr val="bg1"/>
                </a:solidFill>
              </a:rPr>
              <a:t>, fazendo assim: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rgbClr val="FF0066"/>
                </a:solidFill>
              </a:rPr>
              <a:t>OBS. </a:t>
            </a:r>
            <a:r>
              <a:rPr lang="pt-BR">
                <a:solidFill>
                  <a:schemeClr val="bg1"/>
                </a:solidFill>
              </a:rPr>
              <a:t>Só podemos usar este tipo de resumo quanto quisermos que os valores top com </a:t>
            </a:r>
            <a:r>
              <a:rPr lang="pt-BR" err="1">
                <a:solidFill>
                  <a:schemeClr val="bg1"/>
                </a:solidFill>
              </a:rPr>
              <a:t>bottom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bg1"/>
                </a:solidFill>
              </a:rPr>
              <a:t>right</a:t>
            </a:r>
            <a:r>
              <a:rPr lang="pt-BR">
                <a:solidFill>
                  <a:schemeClr val="bg1"/>
                </a:solidFill>
              </a:rPr>
              <a:t> com </a:t>
            </a:r>
            <a:r>
              <a:rPr lang="pt-BR" err="1">
                <a:solidFill>
                  <a:schemeClr val="bg1"/>
                </a:solidFill>
              </a:rPr>
              <a:t>left</a:t>
            </a:r>
            <a:r>
              <a:rPr lang="pt-BR">
                <a:solidFill>
                  <a:schemeClr val="bg1"/>
                </a:solidFill>
              </a:rPr>
              <a:t> sejam iguais.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C74221-A5CB-4D18-8996-91B03C44A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452" y="1671544"/>
            <a:ext cx="4772025" cy="4572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3AEC581-3958-49ED-A9F9-C3D972362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014" y="2947894"/>
            <a:ext cx="33909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8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Sombras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58955B4-0F65-4304-BA52-03707A5EE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83202"/>
            <a:ext cx="8421584" cy="365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sz="2000">
                <a:solidFill>
                  <a:schemeClr val="bg1"/>
                </a:solidFill>
              </a:rPr>
              <a:t>A propriedade </a:t>
            </a:r>
            <a:r>
              <a:rPr lang="pt-BR" sz="2000" b="1">
                <a:solidFill>
                  <a:srgbClr val="92D050"/>
                </a:solidFill>
              </a:rPr>
              <a:t>box-</a:t>
            </a:r>
            <a:r>
              <a:rPr lang="pt-BR" sz="2000" b="1" err="1">
                <a:solidFill>
                  <a:srgbClr val="92D050"/>
                </a:solidFill>
              </a:rPr>
              <a:t>shadow</a:t>
            </a:r>
            <a:r>
              <a:rPr lang="pt-BR" sz="2000">
                <a:solidFill>
                  <a:schemeClr val="bg1"/>
                </a:solidFill>
              </a:rPr>
              <a:t> permite adicionar uma sombra em torno da caixa.</a:t>
            </a: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40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000">
                <a:solidFill>
                  <a:schemeClr val="bg1"/>
                </a:solidFill>
              </a:rPr>
              <a:t>Resultado:</a:t>
            </a: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6AD8AE-7B39-4E49-B1E2-618DDE138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4" y="2467784"/>
            <a:ext cx="6721541" cy="5611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6E9104-9473-43ED-9432-6F2B6CFF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709" y="3808049"/>
            <a:ext cx="5314950" cy="8001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ADDB6E-F7E5-4535-B0C0-2302FFFCAB21}"/>
              </a:ext>
            </a:extLst>
          </p:cNvPr>
          <p:cNvSpPr txBox="1"/>
          <p:nvPr/>
        </p:nvSpPr>
        <p:spPr>
          <a:xfrm>
            <a:off x="6019494" y="1705779"/>
            <a:ext cx="69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FF00"/>
                </a:solidFill>
              </a:rPr>
              <a:t>Cor</a:t>
            </a:r>
            <a:endParaRPr lang="pt-BR" b="1">
              <a:solidFill>
                <a:srgbClr val="FFFF00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19FF9F4-E120-4BDD-AA88-17918A337656}"/>
              </a:ext>
            </a:extLst>
          </p:cNvPr>
          <p:cNvSpPr/>
          <p:nvPr/>
        </p:nvSpPr>
        <p:spPr>
          <a:xfrm>
            <a:off x="5999774" y="2433378"/>
            <a:ext cx="1080771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9F5765D-DF66-444C-9533-D3B0130A987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407809" y="2151306"/>
            <a:ext cx="132351" cy="28207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D2D5F6-EAA6-4FEB-957D-1E8BF0F2E6F5}"/>
              </a:ext>
            </a:extLst>
          </p:cNvPr>
          <p:cNvSpPr txBox="1"/>
          <p:nvPr/>
        </p:nvSpPr>
        <p:spPr>
          <a:xfrm>
            <a:off x="2688052" y="3164339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FF0000"/>
                </a:solidFill>
              </a:rPr>
              <a:t>Horizontal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110FD25-9976-424A-9E00-14FE2C5F6800}"/>
              </a:ext>
            </a:extLst>
          </p:cNvPr>
          <p:cNvSpPr/>
          <p:nvPr/>
        </p:nvSpPr>
        <p:spPr>
          <a:xfrm>
            <a:off x="3567137" y="2404906"/>
            <a:ext cx="633047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6F7BD65-CB6D-4B42-AB75-3A386C49FADD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567137" y="3017490"/>
            <a:ext cx="316524" cy="250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9FB6F8-32DC-462B-A892-9A718A5EAD28}"/>
              </a:ext>
            </a:extLst>
          </p:cNvPr>
          <p:cNvSpPr txBox="1"/>
          <p:nvPr/>
        </p:nvSpPr>
        <p:spPr>
          <a:xfrm>
            <a:off x="3932777" y="1585179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92D050"/>
                </a:solidFill>
              </a:rPr>
              <a:t>Vertical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5EB2AB7-423F-42D5-8DFE-1D1A7FB9D065}"/>
              </a:ext>
            </a:extLst>
          </p:cNvPr>
          <p:cNvSpPr/>
          <p:nvPr/>
        </p:nvSpPr>
        <p:spPr>
          <a:xfrm>
            <a:off x="4315485" y="2404906"/>
            <a:ext cx="618685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6314B53-BDD1-4055-8D34-21DB1892E57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624828" y="2035747"/>
            <a:ext cx="0" cy="36915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CFC3662-37CF-47DC-A4DA-A1872DDF11C4}"/>
              </a:ext>
            </a:extLst>
          </p:cNvPr>
          <p:cNvSpPr txBox="1"/>
          <p:nvPr/>
        </p:nvSpPr>
        <p:spPr>
          <a:xfrm>
            <a:off x="4561925" y="3166452"/>
            <a:ext cx="175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00B0F0"/>
                </a:solidFill>
              </a:rPr>
              <a:t>Distorção</a:t>
            </a:r>
            <a:endParaRPr lang="pt-BR" b="1">
              <a:solidFill>
                <a:srgbClr val="00B0F0"/>
              </a:solidFill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6C4238F8-8A4F-4D53-9E11-0053824DC72D}"/>
              </a:ext>
            </a:extLst>
          </p:cNvPr>
          <p:cNvSpPr/>
          <p:nvPr/>
        </p:nvSpPr>
        <p:spPr>
          <a:xfrm>
            <a:off x="5064370" y="2382143"/>
            <a:ext cx="816071" cy="612584"/>
          </a:xfrm>
          <a:prstGeom prst="roundRect">
            <a:avLst>
              <a:gd name="adj" fmla="val 9181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58710FD-262E-445E-B738-FC9F9C677D8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365997" y="2994727"/>
            <a:ext cx="106409" cy="2737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93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Cantos Arredondados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67067CD-4386-4457-9B62-B7C5319BC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73634"/>
            <a:ext cx="8421584" cy="352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 sz="2000">
                <a:solidFill>
                  <a:schemeClr val="bg1"/>
                </a:solidFill>
              </a:rPr>
              <a:t>A propriedade </a:t>
            </a:r>
            <a:r>
              <a:rPr lang="pt-BR" sz="2000" err="1">
                <a:solidFill>
                  <a:schemeClr val="bg1"/>
                </a:solidFill>
              </a:rPr>
              <a:t>border-radius</a:t>
            </a:r>
            <a:r>
              <a:rPr lang="pt-BR" sz="2000">
                <a:solidFill>
                  <a:schemeClr val="bg1"/>
                </a:solidFill>
              </a:rPr>
              <a:t> permite que arredondemos as bordas da caixa.</a:t>
            </a: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2000">
                <a:solidFill>
                  <a:schemeClr val="bg1"/>
                </a:solidFill>
              </a:rPr>
              <a:t>ou assim: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A18C04-3797-4305-8EBA-4F0A97DEE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544" y="3096683"/>
            <a:ext cx="5276850" cy="8096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890002-DA8F-463D-BFEA-E3E6448F0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378" y="1612255"/>
            <a:ext cx="3962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4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02" y="2374819"/>
            <a:ext cx="2407262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BR" b="1">
                <a:solidFill>
                  <a:schemeClr val="bg1"/>
                </a:solidFill>
              </a:rPr>
              <a:t>CSS </a:t>
            </a:r>
            <a:r>
              <a:rPr lang="pt-BR" b="1" err="1">
                <a:solidFill>
                  <a:schemeClr val="bg1"/>
                </a:solidFill>
              </a:rPr>
              <a:t>Inline</a:t>
            </a:r>
            <a:endParaRPr lang="pt-BR" b="1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1600">
                <a:solidFill>
                  <a:schemeClr val="bg1"/>
                </a:solidFill>
              </a:rPr>
              <a:t>As regras de formatação são inseridas diretamente na </a:t>
            </a:r>
            <a:r>
              <a:rPr lang="pt-BR" sz="1600" err="1">
                <a:solidFill>
                  <a:schemeClr val="bg1"/>
                </a:solidFill>
              </a:rPr>
              <a:t>tag</a:t>
            </a:r>
            <a:r>
              <a:rPr lang="pt-BR" sz="1600">
                <a:solidFill>
                  <a:schemeClr val="bg1"/>
                </a:solidFill>
              </a:rPr>
              <a:t> e se aplicam apenas ao elemento marcado.</a:t>
            </a:r>
          </a:p>
          <a:p>
            <a:pPr marL="0" indent="0" algn="ctr">
              <a:buNone/>
            </a:pPr>
            <a:r>
              <a:rPr lang="pt-BR">
                <a:solidFill>
                  <a:srgbClr val="FF0066"/>
                </a:solidFill>
              </a:rPr>
              <a:t>Não use !!!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B40B63-1A43-4F76-850F-E1537EA31DA1}"/>
              </a:ext>
            </a:extLst>
          </p:cNvPr>
          <p:cNvSpPr/>
          <p:nvPr/>
        </p:nvSpPr>
        <p:spPr>
          <a:xfrm>
            <a:off x="1180000" y="1121241"/>
            <a:ext cx="1161266" cy="1161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/>
              <a:t>IL</a:t>
            </a:r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115B349-C557-491C-A6D5-46AD0B20266D}"/>
              </a:ext>
            </a:extLst>
          </p:cNvPr>
          <p:cNvSpPr/>
          <p:nvPr/>
        </p:nvSpPr>
        <p:spPr>
          <a:xfrm>
            <a:off x="3948532" y="1118959"/>
            <a:ext cx="1161266" cy="1161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/>
              <a:t>IN</a:t>
            </a:r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CAE8413-4528-48C7-8EC1-DC06A18E46B1}"/>
              </a:ext>
            </a:extLst>
          </p:cNvPr>
          <p:cNvSpPr/>
          <p:nvPr/>
        </p:nvSpPr>
        <p:spPr>
          <a:xfrm>
            <a:off x="7081920" y="1118959"/>
            <a:ext cx="1161266" cy="1161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/>
              <a:t>EX</a:t>
            </a:r>
            <a:endParaRPr lang="pt-BR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923E1E9-4C68-4F6B-9842-AC6A3C11A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534" y="2374819"/>
            <a:ext cx="2407262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BR" b="1">
                <a:solidFill>
                  <a:schemeClr val="bg1"/>
                </a:solidFill>
              </a:rPr>
              <a:t>CSS </a:t>
            </a:r>
            <a:r>
              <a:rPr lang="pt-BR" b="1" u="sng">
                <a:solidFill>
                  <a:schemeClr val="bg1"/>
                </a:solidFill>
              </a:rPr>
              <a:t>Interno</a:t>
            </a:r>
          </a:p>
          <a:p>
            <a:pPr marL="0" indent="0" algn="just">
              <a:buNone/>
            </a:pPr>
            <a:r>
              <a:rPr lang="pt-BR" sz="1600">
                <a:solidFill>
                  <a:schemeClr val="bg1"/>
                </a:solidFill>
              </a:rPr>
              <a:t>As regras de formatação são inseridas na seção &lt;</a:t>
            </a:r>
            <a:r>
              <a:rPr lang="pt-BR" sz="1600" err="1">
                <a:solidFill>
                  <a:schemeClr val="bg1"/>
                </a:solidFill>
              </a:rPr>
              <a:t>head</a:t>
            </a:r>
            <a:r>
              <a:rPr lang="pt-BR" sz="1600">
                <a:solidFill>
                  <a:schemeClr val="bg1"/>
                </a:solidFill>
              </a:rPr>
              <a:t>&gt; da página e se aplicam ao documento inteiro.</a:t>
            </a:r>
          </a:p>
          <a:p>
            <a:pPr marL="0" indent="0" algn="ctr">
              <a:buNone/>
            </a:pPr>
            <a:r>
              <a:rPr lang="pt-BR">
                <a:solidFill>
                  <a:srgbClr val="FFFF00"/>
                </a:solidFill>
              </a:rPr>
              <a:t>Use com moderação !!!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8958A91-7E74-4201-A8F9-573AB6E9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922" y="2374819"/>
            <a:ext cx="2407262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BR" b="1">
                <a:solidFill>
                  <a:schemeClr val="bg1"/>
                </a:solidFill>
              </a:rPr>
              <a:t>CSS Externo</a:t>
            </a:r>
          </a:p>
          <a:p>
            <a:pPr marL="0" indent="0" algn="just">
              <a:buNone/>
            </a:pPr>
            <a:r>
              <a:rPr lang="pt-BR" sz="1600">
                <a:solidFill>
                  <a:schemeClr val="bg1"/>
                </a:solidFill>
              </a:rPr>
              <a:t>As regras de formatação são inseridas em um documento separado do HTML e podem ser usadas por várias páginas.</a:t>
            </a:r>
          </a:p>
          <a:p>
            <a:pPr marL="0" indent="0" algn="ctr">
              <a:buNone/>
            </a:pPr>
            <a:r>
              <a:rPr lang="pt-BR">
                <a:solidFill>
                  <a:srgbClr val="92D050"/>
                </a:solidFill>
              </a:rPr>
              <a:t>Use à vontade !!!</a:t>
            </a:r>
          </a:p>
        </p:txBody>
      </p:sp>
    </p:spTree>
    <p:extLst>
      <p:ext uri="{BB962C8B-B14F-4D97-AF65-F5344CB8AC3E}">
        <p14:creationId xmlns:p14="http://schemas.microsoft.com/office/powerpoint/2010/main" val="364466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Box-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Sizing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FDC3-4B2E-4ECA-A52C-6849E4D3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51750"/>
            <a:ext cx="8421584" cy="32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b="1">
                <a:solidFill>
                  <a:srgbClr val="00B0F0"/>
                </a:solidFill>
              </a:rPr>
              <a:t>box-</a:t>
            </a:r>
            <a:r>
              <a:rPr lang="pt-BR" b="1" err="1">
                <a:solidFill>
                  <a:srgbClr val="00B0F0"/>
                </a:solidFill>
              </a:rPr>
              <a:t>sizing</a:t>
            </a:r>
            <a:r>
              <a:rPr lang="pt-BR">
                <a:solidFill>
                  <a:schemeClr val="bg1"/>
                </a:solidFill>
              </a:rPr>
              <a:t> permite incluir o preenchimento e a borda na largura e altura total de um elemento.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FFFF00"/>
                </a:solidFill>
              </a:rPr>
              <a:t>border-content</a:t>
            </a:r>
            <a:r>
              <a:rPr lang="pt-BR">
                <a:solidFill>
                  <a:schemeClr val="bg1"/>
                </a:solidFill>
              </a:rPr>
              <a:t>: é o valor default, o preenchimento e a borda não fazem parte do tamanho total do elemento;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 err="1">
                <a:solidFill>
                  <a:srgbClr val="92D050"/>
                </a:solidFill>
              </a:rPr>
              <a:t>Border</a:t>
            </a:r>
            <a:r>
              <a:rPr lang="pt-BR" b="1">
                <a:solidFill>
                  <a:srgbClr val="92D050"/>
                </a:solidFill>
              </a:rPr>
              <a:t>-box</a:t>
            </a:r>
            <a:r>
              <a:rPr lang="pt-BR">
                <a:solidFill>
                  <a:schemeClr val="bg1"/>
                </a:solidFill>
              </a:rPr>
              <a:t>: o preenchimento e a borda fazem parte do tamanho total do elemento;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7B48C9-C92C-43F7-A0FB-85AA6031D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163" y="2462378"/>
            <a:ext cx="3981450" cy="561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D9BF8FA-18F4-4FC3-A29E-C48DF222F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163" y="3677008"/>
            <a:ext cx="38957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Posição dos Elementos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6A5891-DDB0-452D-B143-4B2B488F0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81652"/>
            <a:ext cx="8421584" cy="396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position define a posição do elemento em relação aos demais da página. Para configurar podemos usar as opções: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position: </a:t>
            </a:r>
            <a:r>
              <a:rPr lang="pt-BR" b="1" err="1">
                <a:solidFill>
                  <a:srgbClr val="FFFF00"/>
                </a:solidFill>
              </a:rPr>
              <a:t>static</a:t>
            </a:r>
            <a:r>
              <a:rPr lang="pt-BR">
                <a:solidFill>
                  <a:schemeClr val="bg1"/>
                </a:solidFill>
              </a:rPr>
              <a:t>: é o valor default do elemento;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92D050"/>
                </a:solidFill>
              </a:rPr>
              <a:t>position: </a:t>
            </a:r>
            <a:r>
              <a:rPr lang="pt-BR" b="1" err="1">
                <a:solidFill>
                  <a:srgbClr val="92D050"/>
                </a:solidFill>
              </a:rPr>
              <a:t>relative</a:t>
            </a:r>
            <a:r>
              <a:rPr lang="pt-BR">
                <a:solidFill>
                  <a:schemeClr val="bg1"/>
                </a:solidFill>
              </a:rPr>
              <a:t>: move um elemento em relação ao local onde ele estaria no fluxo normal;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00B0F0"/>
                </a:solidFill>
              </a:rPr>
              <a:t>position: </a:t>
            </a:r>
            <a:r>
              <a:rPr lang="pt-BR" b="1" err="1">
                <a:solidFill>
                  <a:srgbClr val="00B0F0"/>
                </a:solidFill>
              </a:rPr>
              <a:t>absolute</a:t>
            </a:r>
            <a:r>
              <a:rPr lang="pt-BR">
                <a:solidFill>
                  <a:schemeClr val="bg1"/>
                </a:solidFill>
              </a:rPr>
              <a:t>: remove o elemento do fluxo normal e ele não mais afeta o fluxo dos demais elementos . Precisa usar as propriedades top, </a:t>
            </a:r>
            <a:r>
              <a:rPr lang="pt-BR" err="1">
                <a:solidFill>
                  <a:schemeClr val="bg1"/>
                </a:solidFill>
              </a:rPr>
              <a:t>bottom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err="1">
                <a:solidFill>
                  <a:schemeClr val="bg1"/>
                </a:solidFill>
              </a:rPr>
              <a:t>right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bg1"/>
                </a:solidFill>
              </a:rPr>
              <a:t>left</a:t>
            </a:r>
            <a:r>
              <a:rPr lang="pt-BR">
                <a:solidFill>
                  <a:schemeClr val="bg1"/>
                </a:solidFill>
              </a:rPr>
              <a:t> para configurar</a:t>
            </a:r>
          </a:p>
          <a:p>
            <a:pPr marL="0" indent="0" algn="just">
              <a:buNone/>
            </a:pPr>
            <a:r>
              <a:rPr lang="pt-BR" b="1">
                <a:solidFill>
                  <a:srgbClr val="FFFF00"/>
                </a:solidFill>
              </a:rPr>
              <a:t>position: </a:t>
            </a:r>
            <a:r>
              <a:rPr lang="pt-BR" b="1" err="1">
                <a:solidFill>
                  <a:srgbClr val="FFFF00"/>
                </a:solidFill>
              </a:rPr>
              <a:t>fixed</a:t>
            </a:r>
            <a:r>
              <a:rPr lang="pt-BR">
                <a:solidFill>
                  <a:schemeClr val="bg1"/>
                </a:solidFill>
              </a:rPr>
              <a:t>: marca o posicionamento em relação a janela. Precisa usar as propriedades top, </a:t>
            </a:r>
            <a:r>
              <a:rPr lang="pt-BR" err="1">
                <a:solidFill>
                  <a:schemeClr val="bg1"/>
                </a:solidFill>
              </a:rPr>
              <a:t>bottom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err="1">
                <a:solidFill>
                  <a:schemeClr val="bg1"/>
                </a:solidFill>
              </a:rPr>
              <a:t>right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bg1"/>
                </a:solidFill>
              </a:rPr>
              <a:t>left</a:t>
            </a:r>
            <a:r>
              <a:rPr lang="pt-BR">
                <a:solidFill>
                  <a:schemeClr val="bg1"/>
                </a:solidFill>
              </a:rPr>
              <a:t> para configurar ;</a:t>
            </a: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654B4D-EFE5-4387-AFFF-89A6CE434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05" y="4063436"/>
            <a:ext cx="7048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Sobrepondo Elementos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E665CD-7113-4BB0-A988-B50F9A569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081653"/>
            <a:ext cx="8421584" cy="250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Ao usar o posicionamento relativo, fixo ou absoluto os elementos podem se sobrepor. Assim, com a propriedade </a:t>
            </a:r>
            <a:r>
              <a:rPr lang="pt-BR" b="1">
                <a:solidFill>
                  <a:srgbClr val="00B0F0"/>
                </a:solidFill>
              </a:rPr>
              <a:t>z-index</a:t>
            </a:r>
            <a:r>
              <a:rPr lang="pt-BR">
                <a:solidFill>
                  <a:schemeClr val="bg1"/>
                </a:solidFill>
              </a:rPr>
              <a:t>, podemos ordenar a sequência de sobreposição. Por exemplo, um elemento com z-index de 5 ficará sobre um outro com o z-index de 4.</a:t>
            </a:r>
          </a:p>
          <a:p>
            <a:pPr marL="0" indent="0" algn="just">
              <a:buNone/>
            </a:pPr>
            <a:endParaRPr lang="pt-BR" sz="5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969C89-4990-4148-9C0E-856E5BA48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746" y="2339410"/>
            <a:ext cx="34385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7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Box </a:t>
            </a:r>
            <a:r>
              <a:rPr lang="pt-BR" sz="2800" err="1">
                <a:solidFill>
                  <a:srgbClr val="FF0066"/>
                </a:solidFill>
                <a:ea typeface="Gotham HTF Black" charset="0"/>
                <a:cs typeface="Gotham HTF Black" charset="0"/>
              </a:rPr>
              <a:t>Model</a:t>
            </a:r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 – Elementos Flutuantes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D871470C-18F9-45F6-9DDF-A0BEF21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433AD703-9821-4FA7-B913-7B6E923BE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90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FDC3-4B2E-4ECA-A52C-6849E4D3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51750"/>
            <a:ext cx="8421584" cy="32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A propriedade </a:t>
            </a:r>
            <a:r>
              <a:rPr lang="pt-BR" b="1" err="1">
                <a:solidFill>
                  <a:srgbClr val="00B0F0"/>
                </a:solidFill>
              </a:rPr>
              <a:t>float</a:t>
            </a:r>
            <a:r>
              <a:rPr lang="pt-BR">
                <a:solidFill>
                  <a:schemeClr val="bg1"/>
                </a:solidFill>
              </a:rPr>
              <a:t> permite selecionar um elemento do fluxo normal e posicioná-lo o máximo possível a direita ou a esquerda do elemento container. Ao usar a propriedade </a:t>
            </a:r>
            <a:r>
              <a:rPr lang="pt-BR" err="1">
                <a:solidFill>
                  <a:schemeClr val="bg1"/>
                </a:solidFill>
              </a:rPr>
              <a:t>float</a:t>
            </a:r>
            <a:r>
              <a:rPr lang="pt-BR">
                <a:solidFill>
                  <a:schemeClr val="bg1"/>
                </a:solidFill>
              </a:rPr>
              <a:t> você também deve usar a propriedade </a:t>
            </a:r>
            <a:r>
              <a:rPr lang="pt-BR" err="1">
                <a:solidFill>
                  <a:schemeClr val="bg1"/>
                </a:solidFill>
              </a:rPr>
              <a:t>width</a:t>
            </a:r>
            <a:r>
              <a:rPr lang="pt-BR">
                <a:solidFill>
                  <a:schemeClr val="bg1"/>
                </a:solidFill>
              </a:rPr>
              <a:t>, pois você pode ter um resultado inconsistente.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Podemos isolar elementos flutuantes utilizando a propriedade </a:t>
            </a:r>
            <a:r>
              <a:rPr lang="pt-BR" b="1" err="1">
                <a:solidFill>
                  <a:schemeClr val="accent2"/>
                </a:solidFill>
              </a:rPr>
              <a:t>clear</a:t>
            </a:r>
            <a:r>
              <a:rPr lang="pt-BR">
                <a:solidFill>
                  <a:schemeClr val="bg1"/>
                </a:solidFill>
              </a:rPr>
              <a:t>, ela determina que nenhum elemento deve flutuar do lado selecionado do elemento. Temos os valores: </a:t>
            </a:r>
            <a:r>
              <a:rPr lang="pt-BR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left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right</a:t>
            </a:r>
            <a:r>
              <a:rPr lang="pt-BR">
                <a:solidFill>
                  <a:schemeClr val="bg1"/>
                </a:solidFill>
              </a:rPr>
              <a:t>, </a:t>
            </a:r>
            <a:r>
              <a:rPr lang="pt-BR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both</a:t>
            </a:r>
            <a:r>
              <a:rPr lang="pt-BR">
                <a:solidFill>
                  <a:schemeClr val="bg1"/>
                </a:solidFill>
              </a:rPr>
              <a:t> e </a:t>
            </a:r>
            <a:r>
              <a:rPr lang="pt-BR" err="1">
                <a:solidFill>
                  <a:schemeClr val="accent2"/>
                </a:solidFill>
              </a:rPr>
              <a:t>none</a:t>
            </a:r>
            <a:r>
              <a:rPr lang="pt-BR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324CE4-9120-454A-8403-95F822ACE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466" y="1902853"/>
            <a:ext cx="2933700" cy="914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B6B60D-B222-466E-B4F6-044B45D25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676" y="3612148"/>
            <a:ext cx="4800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B79C9-DE39-7843-BC03-4841AAB5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" y="0"/>
            <a:ext cx="9143492" cy="5145088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8DA81EEF-A1C4-524C-8291-9FD6FF5F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85350"/>
            <a:ext cx="6858001" cy="50899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200" kern="1600" cap="all" spc="115">
                <a:solidFill>
                  <a:srgbClr val="FF0066"/>
                </a:solidFill>
                <a:latin typeface="+mn-lt"/>
              </a:rPr>
              <a:t>Duvidas</a:t>
            </a:r>
          </a:p>
        </p:txBody>
      </p:sp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B24C156A-6256-44A8-B726-DB00055C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70" y="1330538"/>
            <a:ext cx="3070660" cy="30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7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15304-14FF-1C4D-AB55-737A80A8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8" y="173962"/>
            <a:ext cx="8696814" cy="4707231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AF434CA7-D972-404F-932B-7C980E1E9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240" y="848818"/>
            <a:ext cx="3203927" cy="861857"/>
          </a:xfrm>
          <a:prstGeom prst="rect">
            <a:avLst/>
          </a:prstGeom>
        </p:spPr>
      </p:pic>
      <p:sp>
        <p:nvSpPr>
          <p:cNvPr id="5" name="Rectangle 1026">
            <a:extLst>
              <a:ext uri="{FF2B5EF4-FFF2-40B4-BE49-F238E27FC236}">
                <a16:creationId xmlns:a16="http://schemas.microsoft.com/office/drawing/2014/main" id="{0671189A-1EFC-405A-B711-45F798EAE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19" y="2017640"/>
            <a:ext cx="8090628" cy="147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200">
                <a:solidFill>
                  <a:schemeClr val="bg1">
                    <a:lumMod val="65000"/>
                  </a:schemeClr>
                </a:solidFill>
                <a:cs typeface="Gotham-Bold"/>
              </a:rPr>
              <a:t>Copyright © 2015 - 2021  Prof. Luís Carlos S. Silva</a:t>
            </a:r>
          </a:p>
          <a:p>
            <a:pPr>
              <a:defRPr/>
            </a:pPr>
            <a:r>
              <a:rPr kumimoji="1" lang="en-US" sz="2200">
                <a:solidFill>
                  <a:schemeClr val="bg1">
                    <a:lumMod val="65000"/>
                  </a:schemeClr>
                </a:solidFill>
                <a:cs typeface="Gotham-Bold"/>
              </a:rPr>
              <a:t>                                              Prof. Alexandre Carlos de Jesus</a:t>
            </a:r>
          </a:p>
          <a:p>
            <a:pPr>
              <a:defRPr/>
            </a:pPr>
            <a:endParaRPr kumimoji="1" lang="en-US" sz="1600">
              <a:solidFill>
                <a:schemeClr val="bg1">
                  <a:lumMod val="65000"/>
                </a:schemeClr>
              </a:solidFill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Todos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direitos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reservados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.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Reprodução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ou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divulgação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total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ou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parcial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deste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documento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é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expressamente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proíbido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sem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o </a:t>
            </a:r>
            <a:r>
              <a:rPr kumimoji="1" lang="pt-BR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consentimento formal, por escrito,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 do Professor (</a:t>
            </a:r>
            <a:r>
              <a:rPr kumimoji="1" lang="en-US" sz="1400" err="1">
                <a:solidFill>
                  <a:schemeClr val="bg1">
                    <a:lumMod val="65000"/>
                  </a:schemeClr>
                </a:solidFill>
                <a:cs typeface="Gotham-Book"/>
              </a:rPr>
              <a:t>autor</a:t>
            </a:r>
            <a:r>
              <a:rPr kumimoji="1" lang="en-US" sz="1400">
                <a:solidFill>
                  <a:schemeClr val="bg1">
                    <a:lumMod val="65000"/>
                  </a:schemeClr>
                </a:solidFill>
                <a:cs typeface="Gotham-Book"/>
              </a:rPr>
              <a:t>).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7D47819-10C7-400C-9748-993B536AD054}"/>
              </a:ext>
            </a:extLst>
          </p:cNvPr>
          <p:cNvSpPr/>
          <p:nvPr/>
        </p:nvSpPr>
        <p:spPr>
          <a:xfrm>
            <a:off x="466613" y="2086599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7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7" y="1397657"/>
            <a:ext cx="3697184" cy="286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Criado no final de 1996, é um padrão definido pelo W3C e um dos principais conceitos relacionados aos Web Standards. A linguagem HTML estrutura um documento através de blocos de informação. A CSS controla a aparência e o layout do documento. É uma solução eficiente para administração de sites com alto volume de páginas.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3074" name="Picture 2" descr="Aprenda Como Fazer o Layout de Um Site (em 6 Passos)">
            <a:extLst>
              <a:ext uri="{FF2B5EF4-FFF2-40B4-BE49-F238E27FC236}">
                <a16:creationId xmlns:a16="http://schemas.microsoft.com/office/drawing/2014/main" id="{B494AB41-C5B9-4F6F-93C8-72D1875B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81" y="1478782"/>
            <a:ext cx="3578888" cy="20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1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4879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6" y="1397657"/>
            <a:ext cx="7961951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0066"/>
                </a:solidFill>
              </a:rPr>
              <a:t>DECLARAÇÃO INLINE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Com esse tipo de declaração você mistura a formatação de um elemento com o seu respectivo conteúdo. Caso você queira que a mesma regra seja usada por outro elemento, terá de refazer a mesma declaração no elemento desejado. É terrível dar manutenção nesse tipo de código. </a:t>
            </a:r>
            <a:r>
              <a:rPr lang="pt-BR">
                <a:solidFill>
                  <a:srgbClr val="FF0066"/>
                </a:solidFill>
              </a:rPr>
              <a:t>PÉSSIMA PRÁTICA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F2D726-002B-4A42-83D5-DC5983BB89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" t="-5660" r="-279" b="5660"/>
          <a:stretch/>
        </p:blipFill>
        <p:spPr>
          <a:xfrm>
            <a:off x="742723" y="3575103"/>
            <a:ext cx="7724775" cy="571500"/>
          </a:xfrm>
          <a:prstGeom prst="rect">
            <a:avLst/>
          </a:prstGeom>
          <a:ln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267729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6" y="1588"/>
            <a:ext cx="9144000" cy="5143500"/>
          </a:xfrm>
          <a:prstGeom prst="rect">
            <a:avLst/>
          </a:prstGeom>
        </p:spPr>
      </p:pic>
      <p:sp>
        <p:nvSpPr>
          <p:cNvPr id="5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BAA889F-ABA8-4512-BC0B-9EDF6ACF6594}"/>
              </a:ext>
            </a:extLst>
          </p:cNvPr>
          <p:cNvSpPr/>
          <p:nvPr/>
        </p:nvSpPr>
        <p:spPr>
          <a:xfrm>
            <a:off x="557002" y="318066"/>
            <a:ext cx="8029086" cy="53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3578" tIns="53578" rIns="53578" bIns="53578" anchor="ctr">
            <a:spAutoFit/>
          </a:bodyPr>
          <a:lstStyle>
            <a:lvl1pPr>
              <a:defRPr>
                <a:latin typeface="Gotham HTF Light"/>
                <a:ea typeface="Gotham HTF Light"/>
                <a:cs typeface="Gotham HTF Light"/>
                <a:sym typeface="Gotham HTF Light"/>
              </a:defRPr>
            </a:lvl1pPr>
          </a:lstStyle>
          <a:p>
            <a:pPr algn="ctr"/>
            <a:r>
              <a:rPr lang="pt-BR" sz="2800">
                <a:solidFill>
                  <a:srgbClr val="FF0066"/>
                </a:solidFill>
                <a:ea typeface="Gotham HTF Black" charset="0"/>
                <a:cs typeface="Gotham HTF Black" charset="0"/>
              </a:rPr>
              <a:t>Introdução CSS3 - Declaração</a:t>
            </a:r>
            <a:endParaRPr lang="pt-BR" sz="4000">
              <a:solidFill>
                <a:srgbClr val="FF0066"/>
              </a:solidFill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587771D-96DF-4798-81E1-AA4F9193E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36" y="1397657"/>
            <a:ext cx="7961951" cy="163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2800">
                <a:solidFill>
                  <a:srgbClr val="FF0066"/>
                </a:solidFill>
              </a:rPr>
              <a:t>PRECEDÊNCIA</a:t>
            </a:r>
          </a:p>
          <a:p>
            <a:pPr marL="0" indent="0" algn="just">
              <a:buNone/>
            </a:pPr>
            <a:r>
              <a:rPr lang="pt-BR">
                <a:solidFill>
                  <a:schemeClr val="bg1"/>
                </a:solidFill>
              </a:rPr>
              <a:t>Pode-se usar um dos três, ou até mesmo os três, tipos de declaração CSS no mesmo documento, mas para isso temos de tomar cuidado com a precedência. Por isso, guarde a seguinte regra:</a:t>
            </a:r>
          </a:p>
        </p:txBody>
      </p:sp>
      <p:pic>
        <p:nvPicPr>
          <p:cNvPr id="12" name="Picture 6" descr="Imagem relacionada">
            <a:extLst>
              <a:ext uri="{FF2B5EF4-FFF2-40B4-BE49-F238E27FC236}">
                <a16:creationId xmlns:a16="http://schemas.microsoft.com/office/drawing/2014/main" id="{2977B743-8429-4A8E-90C9-551DF18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04030"/>
            <a:ext cx="561145" cy="5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4382379-00C8-46E4-87CB-617F1E151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3" y="-93006"/>
            <a:ext cx="550694" cy="40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ct val="80000"/>
              </a:spcBef>
              <a:buClr>
                <a:srgbClr val="000000"/>
              </a:buClr>
              <a:buNone/>
              <a:defRPr/>
            </a:pPr>
            <a:r>
              <a:rPr lang="pt-BR" sz="1600">
                <a:solidFill>
                  <a:schemeClr val="bg1"/>
                </a:solidFill>
              </a:rPr>
              <a:t>CSS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HTF Book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593B068-583B-4E73-9D7B-2273022BF505}"/>
              </a:ext>
            </a:extLst>
          </p:cNvPr>
          <p:cNvSpPr/>
          <p:nvPr/>
        </p:nvSpPr>
        <p:spPr>
          <a:xfrm>
            <a:off x="737871" y="3204282"/>
            <a:ext cx="7848215" cy="116126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err="1"/>
              <a:t>Inline</a:t>
            </a:r>
            <a:r>
              <a:rPr lang="pt-BR" sz="4400"/>
              <a:t> &gt; Interno &gt; Externo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6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13" ma:contentTypeDescription="Crie um novo documento." ma:contentTypeScope="" ma:versionID="e2aa23220f2e4d8edb1089f18eb04edf">
  <xsd:schema xmlns:xsd="http://www.w3.org/2001/XMLSchema" xmlns:xs="http://www.w3.org/2001/XMLSchema" xmlns:p="http://schemas.microsoft.com/office/2006/metadata/properties" xmlns:ns2="a10d6d09-ccff-44d6-9d40-69adbea4e446" xmlns:ns3="60bd9088-2ed9-416e-b61b-5c17ea7e3085" targetNamespace="http://schemas.microsoft.com/office/2006/metadata/properties" ma:root="true" ma:fieldsID="b580d6d25a99a80aa1681c28bb58f6be" ns2:_="" ns3:_="">
    <xsd:import namespace="a10d6d09-ccff-44d6-9d40-69adbea4e446"/>
    <xsd:import namespace="60bd9088-2ed9-416e-b61b-5c17ea7e30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d9088-2ed9-416e-b61b-5c17ea7e3085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a59116a-d483-4c5b-8f60-0882d90fa2da}" ma:internalName="TaxCatchAll" ma:showField="CatchAllData" ma:web="60bd9088-2ed9-416e-b61b-5c17ea7e30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A54160-B903-46CB-879F-88FFEBF30C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8D85C5-5F14-4BED-A579-1DFB9AE4AF50}">
  <ds:schemaRefs>
    <ds:schemaRef ds:uri="60bd9088-2ed9-416e-b61b-5c17ea7e3085"/>
    <ds:schemaRef ds:uri="a10d6d09-ccff-44d6-9d40-69adbea4e4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65</Slides>
  <Notes>64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Duvidas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Adri</dc:creator>
  <cp:revision>1</cp:revision>
  <cp:lastPrinted>2019-04-22T09:47:24Z</cp:lastPrinted>
  <dcterms:created xsi:type="dcterms:W3CDTF">2018-09-06T21:03:44Z</dcterms:created>
  <dcterms:modified xsi:type="dcterms:W3CDTF">2023-10-20T21:19:18Z</dcterms:modified>
</cp:coreProperties>
</file>